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1" r:id="rId6"/>
    <p:sldId id="262" r:id="rId7"/>
    <p:sldId id="263" r:id="rId8"/>
    <p:sldId id="265" r:id="rId9"/>
    <p:sldId id="266" r:id="rId10"/>
    <p:sldId id="267" r:id="rId11"/>
    <p:sldId id="268" r:id="rId12"/>
    <p:sldId id="270" r:id="rId13"/>
    <p:sldId id="271" r:id="rId14"/>
    <p:sldId id="272" r:id="rId15"/>
    <p:sldId id="273" r:id="rId16"/>
    <p:sldId id="274" r:id="rId17"/>
  </p:sldIdLst>
  <p:sldSz cx="9144000" cy="5143500" type="screen16x9"/>
  <p:notesSz cx="6858000" cy="9144000"/>
  <p:embeddedFontLst>
    <p:embeddedFont>
      <p:font typeface="Georgia" panose="02040502050405020303" pitchFamily="18" charset="0"/>
      <p:regular r:id="rId19"/>
      <p:bold r:id="rId20"/>
      <p:italic r:id="rId21"/>
      <p:boldItalic r:id="rId22"/>
    </p:embeddedFont>
    <p:embeddedFont>
      <p:font typeface="Lora SemiBold" panose="020B0604020202020204" charset="0"/>
      <p:regular r:id="rId23"/>
      <p:bold r:id="rId24"/>
      <p:italic r:id="rId25"/>
      <p:boldItalic r:id="rId26"/>
    </p:embeddedFont>
    <p:embeddedFont>
      <p:font typeface="Raleway" pitchFamily="2" charset="0"/>
      <p:regular r:id="rId27"/>
      <p:bold r:id="rId28"/>
      <p:italic r:id="rId29"/>
      <p:boldItalic r:id="rId30"/>
    </p:embeddedFont>
    <p:embeddedFont>
      <p:font typeface="Roboto" panose="02000000000000000000" pitchFamily="2" charset="0"/>
      <p:regular r:id="rId31"/>
      <p:bold r:id="rId32"/>
      <p:italic r:id="rId33"/>
      <p:boldItalic r:id="rId34"/>
    </p:embeddedFont>
    <p:embeddedFont>
      <p:font typeface="Source Sans Pro" panose="020B050303040302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0" d="100"/>
          <a:sy n="120" d="100"/>
        </p:scale>
        <p:origin x="37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presProps" Target="presProps.xml"/><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ali Kumari" userId="53e5b544c8185c88" providerId="LiveId" clId="{EB58DD02-77B2-4305-A43C-854196E185C3}"/>
    <pc:docChg chg="delSld modSld">
      <pc:chgData name="Deepali Kumari" userId="53e5b544c8185c88" providerId="LiveId" clId="{EB58DD02-77B2-4305-A43C-854196E185C3}" dt="2023-02-01T02:05:42.632" v="114" actId="2696"/>
      <pc:docMkLst>
        <pc:docMk/>
      </pc:docMkLst>
      <pc:sldChg chg="modSp mod">
        <pc:chgData name="Deepali Kumari" userId="53e5b544c8185c88" providerId="LiveId" clId="{EB58DD02-77B2-4305-A43C-854196E185C3}" dt="2023-02-01T02:04:47.047" v="113" actId="20577"/>
        <pc:sldMkLst>
          <pc:docMk/>
          <pc:sldMk cId="0" sldId="257"/>
        </pc:sldMkLst>
        <pc:spChg chg="mod">
          <ac:chgData name="Deepali Kumari" userId="53e5b544c8185c88" providerId="LiveId" clId="{EB58DD02-77B2-4305-A43C-854196E185C3}" dt="2023-02-01T02:04:47.047" v="113" actId="20577"/>
          <ac:spMkLst>
            <pc:docMk/>
            <pc:sldMk cId="0" sldId="257"/>
            <ac:spMk id="65" creationId="{00000000-0000-0000-0000-000000000000}"/>
          </ac:spMkLst>
        </pc:spChg>
      </pc:sldChg>
      <pc:sldChg chg="modSp del mod">
        <pc:chgData name="Deepali Kumari" userId="53e5b544c8185c88" providerId="LiveId" clId="{EB58DD02-77B2-4305-A43C-854196E185C3}" dt="2023-02-01T02:05:42.632" v="114" actId="2696"/>
        <pc:sldMkLst>
          <pc:docMk/>
          <pc:sldMk cId="0" sldId="260"/>
        </pc:sldMkLst>
        <pc:spChg chg="mod">
          <ac:chgData name="Deepali Kumari" userId="53e5b544c8185c88" providerId="LiveId" clId="{EB58DD02-77B2-4305-A43C-854196E185C3}" dt="2023-02-01T02:02:12.776" v="87" actId="20577"/>
          <ac:spMkLst>
            <pc:docMk/>
            <pc:sldMk cId="0" sldId="260"/>
            <ac:spMk id="83" creationId="{00000000-0000-0000-0000-000000000000}"/>
          </ac:spMkLst>
        </pc:spChg>
      </pc:sldChg>
      <pc:sldChg chg="del">
        <pc:chgData name="Deepali Kumari" userId="53e5b544c8185c88" providerId="LiveId" clId="{EB58DD02-77B2-4305-A43C-854196E185C3}" dt="2023-02-01T01:48:22.455" v="0" actId="2696"/>
        <pc:sldMkLst>
          <pc:docMk/>
          <pc:sldMk cId="0" sldId="264"/>
        </pc:sldMkLst>
      </pc:sldChg>
      <pc:sldChg chg="modSp mod">
        <pc:chgData name="Deepali Kumari" userId="53e5b544c8185c88" providerId="LiveId" clId="{EB58DD02-77B2-4305-A43C-854196E185C3}" dt="2023-02-01T01:49:14.626" v="9" actId="1076"/>
        <pc:sldMkLst>
          <pc:docMk/>
          <pc:sldMk cId="0" sldId="265"/>
        </pc:sldMkLst>
        <pc:spChg chg="mod">
          <ac:chgData name="Deepali Kumari" userId="53e5b544c8185c88" providerId="LiveId" clId="{EB58DD02-77B2-4305-A43C-854196E185C3}" dt="2023-02-01T01:49:14.626" v="9" actId="1076"/>
          <ac:spMkLst>
            <pc:docMk/>
            <pc:sldMk cId="0" sldId="265"/>
            <ac:spMk id="112" creationId="{00000000-0000-0000-0000-000000000000}"/>
          </ac:spMkLst>
        </pc:spChg>
        <pc:spChg chg="mod">
          <ac:chgData name="Deepali Kumari" userId="53e5b544c8185c88" providerId="LiveId" clId="{EB58DD02-77B2-4305-A43C-854196E185C3}" dt="2023-02-01T01:49:04.533" v="8" actId="1076"/>
          <ac:spMkLst>
            <pc:docMk/>
            <pc:sldMk cId="0" sldId="265"/>
            <ac:spMk id="113" creationId="{00000000-0000-0000-0000-000000000000}"/>
          </ac:spMkLst>
        </pc:spChg>
      </pc:sldChg>
      <pc:sldChg chg="modSp mod">
        <pc:chgData name="Deepali Kumari" userId="53e5b544c8185c88" providerId="LiveId" clId="{EB58DD02-77B2-4305-A43C-854196E185C3}" dt="2023-02-01T02:03:00.157" v="88" actId="14100"/>
        <pc:sldMkLst>
          <pc:docMk/>
          <pc:sldMk cId="0" sldId="267"/>
        </pc:sldMkLst>
        <pc:spChg chg="mod">
          <ac:chgData name="Deepali Kumari" userId="53e5b544c8185c88" providerId="LiveId" clId="{EB58DD02-77B2-4305-A43C-854196E185C3}" dt="2023-02-01T02:03:00.157" v="88" actId="14100"/>
          <ac:spMkLst>
            <pc:docMk/>
            <pc:sldMk cId="0" sldId="267"/>
            <ac:spMk id="123" creationId="{00000000-0000-0000-0000-000000000000}"/>
          </ac:spMkLst>
        </pc:spChg>
      </pc:sldChg>
      <pc:sldChg chg="modSp mod">
        <pc:chgData name="Deepali Kumari" userId="53e5b544c8185c88" providerId="LiveId" clId="{EB58DD02-77B2-4305-A43C-854196E185C3}" dt="2023-02-01T02:03:57.258" v="90" actId="1076"/>
        <pc:sldMkLst>
          <pc:docMk/>
          <pc:sldMk cId="0" sldId="268"/>
        </pc:sldMkLst>
        <pc:spChg chg="mod">
          <ac:chgData name="Deepali Kumari" userId="53e5b544c8185c88" providerId="LiveId" clId="{EB58DD02-77B2-4305-A43C-854196E185C3}" dt="2023-02-01T02:03:57.258" v="90" actId="1076"/>
          <ac:spMkLst>
            <pc:docMk/>
            <pc:sldMk cId="0" sldId="268"/>
            <ac:spMk id="128" creationId="{00000000-0000-0000-0000-000000000000}"/>
          </ac:spMkLst>
        </pc:spChg>
      </pc:sldChg>
      <pc:sldChg chg="del">
        <pc:chgData name="Deepali Kumari" userId="53e5b544c8185c88" providerId="LiveId" clId="{EB58DD02-77B2-4305-A43C-854196E185C3}" dt="2023-02-01T01:56:51.799" v="10" actId="2696"/>
        <pc:sldMkLst>
          <pc:docMk/>
          <pc:sldMk cId="0" sldId="269"/>
        </pc:sldMkLst>
      </pc:sldChg>
      <pc:sldChg chg="modSp mod">
        <pc:chgData name="Deepali Kumari" userId="53e5b544c8185c88" providerId="LiveId" clId="{EB58DD02-77B2-4305-A43C-854196E185C3}" dt="2023-02-01T02:00:30.407" v="65" actId="20577"/>
        <pc:sldMkLst>
          <pc:docMk/>
          <pc:sldMk cId="0" sldId="272"/>
        </pc:sldMkLst>
        <pc:spChg chg="mod">
          <ac:chgData name="Deepali Kumari" userId="53e5b544c8185c88" providerId="LiveId" clId="{EB58DD02-77B2-4305-A43C-854196E185C3}" dt="2023-02-01T02:00:30.407" v="65" actId="20577"/>
          <ac:spMkLst>
            <pc:docMk/>
            <pc:sldMk cId="0" sldId="272"/>
            <ac:spMk id="152"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c6f59039d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c6f5903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fa762b4d42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fa762b4d42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fa762b4d42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fa762b4d42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fa762b4d42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fa762b4d42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fa762b4d42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fa762b4d42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fa762b4d42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fa762b4d42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fa762b4d42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fa762b4d42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fa762b4d42_0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fa762b4d42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c6f59039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c6f59039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c6f59039d_0_1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c6f59039d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c6f59039d_0_2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c6f59039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e8af090381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e8af090381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e8af090381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e8af090381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e8af090381_1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e8af090381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fa762b4d42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fa762b4d42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fa762b4d42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fa762b4d42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2" name="Google Shape;12;p2"/>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9" name="Google Shape;29;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3" name="Google Shape;3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6" name="Google Shape;36;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1" name="Google Shape;41;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6" name="Google Shape;46;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1.xml"/><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rmAutofit/>
          </a:bodyPr>
          <a:lstStyle/>
          <a:p>
            <a:pPr marL="0" lvl="0" indent="0" algn="l" rtl="0">
              <a:lnSpc>
                <a:spcPct val="106000"/>
              </a:lnSpc>
              <a:spcBef>
                <a:spcPts val="0"/>
              </a:spcBef>
              <a:spcAft>
                <a:spcPts val="1500"/>
              </a:spcAft>
              <a:buNone/>
            </a:pPr>
            <a:r>
              <a:rPr lang="en" sz="4650">
                <a:solidFill>
                  <a:srgbClr val="051E50"/>
                </a:solidFill>
                <a:latin typeface="Arial"/>
                <a:ea typeface="Arial"/>
                <a:cs typeface="Arial"/>
                <a:sym typeface="Arial"/>
              </a:rPr>
              <a:t>  Augmented Reality (AR)</a:t>
            </a:r>
            <a:endParaRPr/>
          </a:p>
        </p:txBody>
      </p:sp>
      <p:sp>
        <p:nvSpPr>
          <p:cNvPr id="59" name="Google Shape;59;p13"/>
          <p:cNvSpPr txBox="1"/>
          <p:nvPr/>
        </p:nvSpPr>
        <p:spPr>
          <a:xfrm>
            <a:off x="6954625" y="3646225"/>
            <a:ext cx="1828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Source Sans Pro"/>
                <a:ea typeface="Source Sans Pro"/>
                <a:cs typeface="Source Sans Pro"/>
                <a:sym typeface="Source Sans Pro"/>
              </a:rPr>
              <a:t>DEEPALI KUMARI</a:t>
            </a:r>
            <a:endParaRPr>
              <a:latin typeface="Source Sans Pro"/>
              <a:ea typeface="Source Sans Pro"/>
              <a:cs typeface="Source Sans Pro"/>
              <a:sym typeface="Source Sans Pro"/>
            </a:endParaRPr>
          </a:p>
          <a:p>
            <a:pPr marL="0" lvl="0" indent="0" algn="l" rtl="0">
              <a:spcBef>
                <a:spcPts val="0"/>
              </a:spcBef>
              <a:spcAft>
                <a:spcPts val="0"/>
              </a:spcAft>
              <a:buNone/>
            </a:pPr>
            <a:r>
              <a:rPr lang="en">
                <a:latin typeface="Source Sans Pro"/>
                <a:ea typeface="Source Sans Pro"/>
                <a:cs typeface="Source Sans Pro"/>
                <a:sym typeface="Source Sans Pro"/>
              </a:rPr>
              <a:t>AP22122040007</a:t>
            </a:r>
            <a:endParaRPr>
              <a:latin typeface="Source Sans Pro"/>
              <a:ea typeface="Source Sans Pro"/>
              <a:cs typeface="Source Sans Pro"/>
              <a:sym typeface="Source Sans Pr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4"/>
          <p:cNvSpPr txBox="1"/>
          <p:nvPr/>
        </p:nvSpPr>
        <p:spPr>
          <a:xfrm>
            <a:off x="0" y="-704850"/>
            <a:ext cx="9144000" cy="5848350"/>
          </a:xfrm>
          <a:prstGeom prst="rect">
            <a:avLst/>
          </a:prstGeom>
          <a:noFill/>
          <a:ln>
            <a:noFill/>
          </a:ln>
        </p:spPr>
        <p:txBody>
          <a:bodyPr spcFirstLastPara="1" wrap="square" lIns="91425" tIns="91425" rIns="91425" bIns="91425" anchor="t" anchorCtr="0">
            <a:noAutofit/>
          </a:bodyPr>
          <a:lstStyle/>
          <a:p>
            <a:pPr marL="47625" lvl="0" algn="l" rtl="0">
              <a:lnSpc>
                <a:spcPct val="91304"/>
              </a:lnSpc>
              <a:spcBef>
                <a:spcPts val="7200"/>
              </a:spcBef>
              <a:spcAft>
                <a:spcPts val="0"/>
              </a:spcAft>
              <a:buClr>
                <a:srgbClr val="292929"/>
              </a:buClr>
              <a:buSzPts val="2850"/>
            </a:pPr>
            <a:r>
              <a:rPr lang="en" b="1" dirty="0">
                <a:solidFill>
                  <a:srgbClr val="292929"/>
                </a:solidFill>
                <a:highlight>
                  <a:srgbClr val="FFFFFF"/>
                </a:highlight>
              </a:rPr>
              <a:t>Features Matching</a:t>
            </a:r>
            <a:endParaRPr b="1" dirty="0">
              <a:solidFill>
                <a:srgbClr val="292929"/>
              </a:solidFill>
              <a:highlight>
                <a:srgbClr val="FFFFFF"/>
              </a:highlight>
            </a:endParaRPr>
          </a:p>
          <a:p>
            <a:pPr marL="457200" lvl="0" indent="-330200" algn="just" rtl="0">
              <a:lnSpc>
                <a:spcPct val="100000"/>
              </a:lnSpc>
              <a:spcBef>
                <a:spcPts val="1000"/>
              </a:spcBef>
              <a:spcAft>
                <a:spcPts val="0"/>
              </a:spcAft>
              <a:buClr>
                <a:srgbClr val="990000"/>
              </a:buClr>
              <a:buSzPts val="1600"/>
              <a:buFont typeface="Georgia"/>
              <a:buChar char="➢"/>
            </a:pPr>
            <a:r>
              <a:rPr lang="en" dirty="0">
                <a:solidFill>
                  <a:srgbClr val="990000"/>
                </a:solidFill>
                <a:highlight>
                  <a:srgbClr val="FFFFFF"/>
                </a:highlight>
                <a:latin typeface="Georgia"/>
                <a:ea typeface="Georgia"/>
                <a:cs typeface="Georgia"/>
                <a:sym typeface="Georgia"/>
              </a:rPr>
              <a:t>Features matching or generally image matching, a part of many computer vision applications such as image registration, camera calibration &amp; object recognition, is the task of establishing correspondences between two images of the same scene/object. </a:t>
            </a:r>
            <a:endParaRPr dirty="0">
              <a:solidFill>
                <a:srgbClr val="990000"/>
              </a:solidFill>
              <a:highlight>
                <a:srgbClr val="FFFFFF"/>
              </a:highlight>
              <a:latin typeface="Georgia"/>
              <a:ea typeface="Georgia"/>
              <a:cs typeface="Georgia"/>
              <a:sym typeface="Georgia"/>
            </a:endParaRPr>
          </a:p>
          <a:p>
            <a:pPr marL="457200" lvl="0" indent="0" algn="just" rtl="0">
              <a:lnSpc>
                <a:spcPct val="100000"/>
              </a:lnSpc>
              <a:spcBef>
                <a:spcPts val="1000"/>
              </a:spcBef>
              <a:spcAft>
                <a:spcPts val="0"/>
              </a:spcAft>
              <a:buNone/>
            </a:pPr>
            <a:endParaRPr dirty="0">
              <a:solidFill>
                <a:srgbClr val="990000"/>
              </a:solidFill>
              <a:highlight>
                <a:srgbClr val="FFFFFF"/>
              </a:highlight>
              <a:latin typeface="Georgia"/>
              <a:ea typeface="Georgia"/>
              <a:cs typeface="Georgia"/>
              <a:sym typeface="Georgia"/>
            </a:endParaRPr>
          </a:p>
          <a:p>
            <a:pPr marL="457200" lvl="0" indent="-330200" algn="just" rtl="0">
              <a:lnSpc>
                <a:spcPct val="100000"/>
              </a:lnSpc>
              <a:spcBef>
                <a:spcPts val="1000"/>
              </a:spcBef>
              <a:spcAft>
                <a:spcPts val="0"/>
              </a:spcAft>
              <a:buClr>
                <a:srgbClr val="990000"/>
              </a:buClr>
              <a:buSzPts val="1600"/>
              <a:buFont typeface="Georgia"/>
              <a:buChar char="➢"/>
            </a:pPr>
            <a:r>
              <a:rPr lang="en" dirty="0">
                <a:solidFill>
                  <a:srgbClr val="990000"/>
                </a:solidFill>
                <a:highlight>
                  <a:srgbClr val="FFFFFF"/>
                </a:highlight>
                <a:latin typeface="Georgia"/>
                <a:ea typeface="Georgia"/>
                <a:cs typeface="Georgia"/>
                <a:sym typeface="Georgia"/>
              </a:rPr>
              <a:t>A common approach to image matching consists of detecting a set of interest points each associated with image descriptors from image data.</a:t>
            </a:r>
            <a:endParaRPr dirty="0">
              <a:solidFill>
                <a:srgbClr val="990000"/>
              </a:solidFill>
              <a:highlight>
                <a:srgbClr val="FFFFFF"/>
              </a:highlight>
              <a:latin typeface="Georgia"/>
              <a:ea typeface="Georgia"/>
              <a:cs typeface="Georgia"/>
              <a:sym typeface="Georgia"/>
            </a:endParaRPr>
          </a:p>
          <a:p>
            <a:pPr marL="457200" lvl="0" indent="0" algn="just" rtl="0">
              <a:lnSpc>
                <a:spcPct val="100000"/>
              </a:lnSpc>
              <a:spcBef>
                <a:spcPts val="1000"/>
              </a:spcBef>
              <a:spcAft>
                <a:spcPts val="0"/>
              </a:spcAft>
              <a:buNone/>
            </a:pPr>
            <a:endParaRPr dirty="0">
              <a:solidFill>
                <a:srgbClr val="990000"/>
              </a:solidFill>
              <a:highlight>
                <a:srgbClr val="FFFFFF"/>
              </a:highlight>
              <a:latin typeface="Georgia"/>
              <a:ea typeface="Georgia"/>
              <a:cs typeface="Georgia"/>
              <a:sym typeface="Georgia"/>
            </a:endParaRPr>
          </a:p>
          <a:p>
            <a:pPr marL="457200" lvl="0" indent="-330200" algn="just" rtl="0">
              <a:lnSpc>
                <a:spcPct val="100000"/>
              </a:lnSpc>
              <a:spcBef>
                <a:spcPts val="1000"/>
              </a:spcBef>
              <a:spcAft>
                <a:spcPts val="0"/>
              </a:spcAft>
              <a:buClr>
                <a:srgbClr val="990000"/>
              </a:buClr>
              <a:buSzPts val="1600"/>
              <a:buFont typeface="Georgia"/>
              <a:buChar char="➢"/>
            </a:pPr>
            <a:r>
              <a:rPr lang="en" dirty="0">
                <a:solidFill>
                  <a:srgbClr val="990000"/>
                </a:solidFill>
                <a:highlight>
                  <a:srgbClr val="FFFFFF"/>
                </a:highlight>
                <a:latin typeface="Georgia"/>
                <a:ea typeface="Georgia"/>
                <a:cs typeface="Georgia"/>
                <a:sym typeface="Georgia"/>
              </a:rPr>
              <a:t>Once the features and their descriptors have been extracted from two or more images, the next step is to establish some preliminary feature matches between these images.</a:t>
            </a:r>
            <a:endParaRPr dirty="0">
              <a:solidFill>
                <a:srgbClr val="990000"/>
              </a:solidFill>
              <a:highlight>
                <a:srgbClr val="FFFFFF"/>
              </a:highlight>
              <a:latin typeface="Georgia"/>
              <a:ea typeface="Georgia"/>
              <a:cs typeface="Georgia"/>
              <a:sym typeface="Georgia"/>
            </a:endParaRPr>
          </a:p>
          <a:p>
            <a:pPr marL="457200" lvl="0" indent="0" algn="just" rtl="0">
              <a:lnSpc>
                <a:spcPct val="100000"/>
              </a:lnSpc>
              <a:spcBef>
                <a:spcPts val="1000"/>
              </a:spcBef>
              <a:spcAft>
                <a:spcPts val="0"/>
              </a:spcAft>
              <a:buNone/>
            </a:pPr>
            <a:endParaRPr dirty="0">
              <a:solidFill>
                <a:srgbClr val="990000"/>
              </a:solidFill>
              <a:highlight>
                <a:srgbClr val="FFFFFF"/>
              </a:highlight>
              <a:latin typeface="Georgia"/>
              <a:ea typeface="Georgia"/>
              <a:cs typeface="Georgia"/>
              <a:sym typeface="Georgia"/>
            </a:endParaRPr>
          </a:p>
          <a:p>
            <a:pPr marL="457200" lvl="0" indent="-323850" algn="just" rtl="0">
              <a:lnSpc>
                <a:spcPct val="100000"/>
              </a:lnSpc>
              <a:spcBef>
                <a:spcPts val="1000"/>
              </a:spcBef>
              <a:spcAft>
                <a:spcPts val="0"/>
              </a:spcAft>
              <a:buClr>
                <a:srgbClr val="990000"/>
              </a:buClr>
              <a:buSzPts val="1500"/>
              <a:buFont typeface="Georgia"/>
              <a:buChar char="➢"/>
            </a:pPr>
            <a:r>
              <a:rPr lang="en" dirty="0">
                <a:solidFill>
                  <a:srgbClr val="990000"/>
                </a:solidFill>
                <a:highlight>
                  <a:srgbClr val="FFFFFF"/>
                </a:highlight>
                <a:latin typeface="Georgia"/>
                <a:ea typeface="Georgia"/>
                <a:cs typeface="Georgia"/>
                <a:sym typeface="Georgia"/>
              </a:rPr>
              <a:t>Performance of matching methods is based on interest points , depends on both the properties of the underlying interest points and the choice of associated image descriptors. Thus, detectors and descriptors appropriate for images contents shall be used in applications.</a:t>
            </a:r>
            <a:endParaRPr dirty="0">
              <a:solidFill>
                <a:srgbClr val="990000"/>
              </a:solidFill>
              <a:highlight>
                <a:srgbClr val="FFFFFF"/>
              </a:highlight>
              <a:latin typeface="Georgia"/>
              <a:ea typeface="Georgia"/>
              <a:cs typeface="Georgia"/>
              <a:sym typeface="Georgia"/>
            </a:endParaRPr>
          </a:p>
          <a:p>
            <a:pPr marL="457200" lvl="0" indent="0" algn="l" rtl="0">
              <a:spcBef>
                <a:spcPts val="1000"/>
              </a:spcBef>
              <a:spcAft>
                <a:spcPts val="0"/>
              </a:spcAft>
              <a:buNone/>
            </a:pPr>
            <a:endParaRPr dirty="0">
              <a:latin typeface="Source Sans Pro"/>
              <a:ea typeface="Source Sans Pro"/>
              <a:cs typeface="Source Sans Pro"/>
              <a:sym typeface="Source Sans Pr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5"/>
          <p:cNvSpPr txBox="1"/>
          <p:nvPr/>
        </p:nvSpPr>
        <p:spPr>
          <a:xfrm>
            <a:off x="0" y="-450850"/>
            <a:ext cx="9142350" cy="6527800"/>
          </a:xfrm>
          <a:prstGeom prst="rect">
            <a:avLst/>
          </a:prstGeom>
          <a:noFill/>
          <a:ln>
            <a:noFill/>
          </a:ln>
        </p:spPr>
        <p:txBody>
          <a:bodyPr spcFirstLastPara="1" wrap="square" lIns="91425" tIns="91425" rIns="91425" bIns="91425" anchor="b" anchorCtr="0">
            <a:noAutofit/>
          </a:bodyPr>
          <a:lstStyle/>
          <a:p>
            <a:pPr marL="0" lvl="0" indent="0" algn="l" rtl="0">
              <a:lnSpc>
                <a:spcPct val="190909"/>
              </a:lnSpc>
              <a:spcBef>
                <a:spcPts val="1700"/>
              </a:spcBef>
              <a:spcAft>
                <a:spcPts val="0"/>
              </a:spcAft>
              <a:buNone/>
            </a:pPr>
            <a:r>
              <a:rPr lang="en" sz="2000" b="1" dirty="0">
                <a:solidFill>
                  <a:srgbClr val="292929"/>
                </a:solidFill>
                <a:highlight>
                  <a:srgbClr val="FFFFFF"/>
                </a:highlight>
                <a:latin typeface="Georgia"/>
                <a:ea typeface="Georgia"/>
                <a:cs typeface="Georgia"/>
                <a:sym typeface="Georgia"/>
              </a:rPr>
              <a:t>FLANN(Fast Library for Approximate Nearest Neighbors) Matcher</a:t>
            </a:r>
            <a:endParaRPr sz="2000" b="1" dirty="0">
              <a:solidFill>
                <a:srgbClr val="292929"/>
              </a:solidFill>
              <a:highlight>
                <a:srgbClr val="FFFFFF"/>
              </a:highlight>
              <a:latin typeface="Georgia"/>
              <a:ea typeface="Georgia"/>
              <a:cs typeface="Georgia"/>
              <a:sym typeface="Georgia"/>
            </a:endParaRPr>
          </a:p>
          <a:p>
            <a:pPr marL="457200" lvl="0" indent="-330200" algn="l" rtl="0">
              <a:lnSpc>
                <a:spcPct val="100000"/>
              </a:lnSpc>
              <a:spcBef>
                <a:spcPts val="1700"/>
              </a:spcBef>
              <a:spcAft>
                <a:spcPts val="0"/>
              </a:spcAft>
              <a:buClr>
                <a:srgbClr val="990000"/>
              </a:buClr>
              <a:buSzPts val="1600"/>
              <a:buChar char="➔"/>
            </a:pPr>
            <a:r>
              <a:rPr lang="en" sz="1600" dirty="0">
                <a:solidFill>
                  <a:srgbClr val="990000"/>
                </a:solidFill>
                <a:highlight>
                  <a:srgbClr val="FFFFFF"/>
                </a:highlight>
              </a:rPr>
              <a:t>Here Feature matching between two images is implemented using FLANN, it is an image matching algorithm for fast approximate nearest neighbor searches in high dimensional spaces.</a:t>
            </a:r>
            <a:endParaRPr sz="1600" dirty="0">
              <a:solidFill>
                <a:srgbClr val="990000"/>
              </a:solidFill>
              <a:highlight>
                <a:srgbClr val="FFFFFF"/>
              </a:highlight>
            </a:endParaRPr>
          </a:p>
          <a:p>
            <a:pPr marL="457200" lvl="0" indent="0" algn="l" rtl="0">
              <a:lnSpc>
                <a:spcPct val="100000"/>
              </a:lnSpc>
              <a:spcBef>
                <a:spcPts val="1700"/>
              </a:spcBef>
              <a:spcAft>
                <a:spcPts val="0"/>
              </a:spcAft>
              <a:buNone/>
            </a:pPr>
            <a:endParaRPr sz="1600" dirty="0">
              <a:solidFill>
                <a:srgbClr val="990000"/>
              </a:solidFill>
              <a:highlight>
                <a:srgbClr val="FFFFFF"/>
              </a:highlight>
            </a:endParaRPr>
          </a:p>
          <a:p>
            <a:pPr marL="457200" lvl="0" indent="-330200" algn="l" rtl="0">
              <a:lnSpc>
                <a:spcPct val="100000"/>
              </a:lnSpc>
              <a:spcBef>
                <a:spcPts val="1700"/>
              </a:spcBef>
              <a:spcAft>
                <a:spcPts val="0"/>
              </a:spcAft>
              <a:buClr>
                <a:srgbClr val="990000"/>
              </a:buClr>
              <a:buSzPts val="1600"/>
              <a:buChar char="➔"/>
            </a:pPr>
            <a:r>
              <a:rPr lang="en" sz="1600" dirty="0">
                <a:solidFill>
                  <a:srgbClr val="990000"/>
                </a:solidFill>
                <a:highlight>
                  <a:srgbClr val="FFFFFF"/>
                </a:highlight>
              </a:rPr>
              <a:t> It contains a collection of algorithms optimized for fast nearest neighbor search in large datasets and for high dimensional features.</a:t>
            </a:r>
            <a:endParaRPr sz="1600" dirty="0">
              <a:solidFill>
                <a:srgbClr val="990000"/>
              </a:solidFill>
              <a:highlight>
                <a:srgbClr val="FFFFFF"/>
              </a:highlight>
            </a:endParaRPr>
          </a:p>
          <a:p>
            <a:pPr marL="0" lvl="0" indent="0" algn="l" rtl="0">
              <a:lnSpc>
                <a:spcPct val="100000"/>
              </a:lnSpc>
              <a:spcBef>
                <a:spcPts val="1700"/>
              </a:spcBef>
              <a:spcAft>
                <a:spcPts val="0"/>
              </a:spcAft>
              <a:buNone/>
            </a:pPr>
            <a:endParaRPr sz="1600" dirty="0">
              <a:solidFill>
                <a:srgbClr val="990000"/>
              </a:solidFill>
              <a:highlight>
                <a:srgbClr val="FFFFFF"/>
              </a:highlight>
            </a:endParaRPr>
          </a:p>
          <a:p>
            <a:pPr marL="457200" lvl="0" indent="-317500" algn="l" rtl="0">
              <a:lnSpc>
                <a:spcPct val="100000"/>
              </a:lnSpc>
              <a:spcBef>
                <a:spcPts val="1700"/>
              </a:spcBef>
              <a:spcAft>
                <a:spcPts val="0"/>
              </a:spcAft>
              <a:buClr>
                <a:srgbClr val="990000"/>
              </a:buClr>
              <a:buSzPts val="1400"/>
              <a:buChar char="➔"/>
            </a:pPr>
            <a:r>
              <a:rPr lang="en" sz="1600" dirty="0">
                <a:solidFill>
                  <a:srgbClr val="990000"/>
                </a:solidFill>
                <a:highlight>
                  <a:srgbClr val="FFFFFF"/>
                </a:highlight>
              </a:rPr>
              <a:t>A FLANN based matcher with knn is used to match the descriptors in both images. We use cv2.FlannBasedMatcher() as the FLANN based matcher. For </a:t>
            </a:r>
            <a:r>
              <a:rPr lang="en" sz="1700" dirty="0">
                <a:solidFill>
                  <a:srgbClr val="990000"/>
                </a:solidFill>
                <a:highlight>
                  <a:srgbClr val="FFFFFF"/>
                </a:highlight>
              </a:rPr>
              <a:t>FlannBasedMatcher</a:t>
            </a:r>
            <a:r>
              <a:rPr lang="en" sz="1600" dirty="0">
                <a:solidFill>
                  <a:srgbClr val="990000"/>
                </a:solidFill>
                <a:highlight>
                  <a:srgbClr val="FFFFFF"/>
                </a:highlight>
              </a:rPr>
              <a:t>, it accepts two sets of options which specifies the algorithm to be used, its related parameters etc.</a:t>
            </a:r>
            <a:endParaRPr sz="1600" dirty="0">
              <a:solidFill>
                <a:srgbClr val="990000"/>
              </a:solidFill>
              <a:highlight>
                <a:srgbClr val="FFFFFF"/>
              </a:highlight>
            </a:endParaRPr>
          </a:p>
          <a:p>
            <a:pPr marL="457200" lvl="0" indent="0" algn="l" rtl="0">
              <a:lnSpc>
                <a:spcPct val="100000"/>
              </a:lnSpc>
              <a:spcBef>
                <a:spcPts val="1700"/>
              </a:spcBef>
              <a:spcAft>
                <a:spcPts val="0"/>
              </a:spcAft>
              <a:buNone/>
            </a:pPr>
            <a:endParaRPr sz="1600" dirty="0">
              <a:solidFill>
                <a:srgbClr val="990000"/>
              </a:solidFill>
              <a:highlight>
                <a:srgbClr val="FFFFFF"/>
              </a:highlight>
            </a:endParaRPr>
          </a:p>
          <a:p>
            <a:pPr marL="0" lvl="0" indent="0" algn="l" rtl="0">
              <a:lnSpc>
                <a:spcPct val="190909"/>
              </a:lnSpc>
              <a:spcBef>
                <a:spcPts val="1700"/>
              </a:spcBef>
              <a:spcAft>
                <a:spcPts val="0"/>
              </a:spcAft>
              <a:buNone/>
            </a:pPr>
            <a:endParaRPr sz="2000" b="1"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dirty="0">
              <a:latin typeface="Source Sans Pro"/>
              <a:ea typeface="Source Sans Pro"/>
              <a:cs typeface="Source Sans Pro"/>
              <a:sym typeface="Source Sans Pr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0" name="Google Shape;140;p27"/>
          <p:cNvPicPr preferRelativeResize="0"/>
          <p:nvPr/>
        </p:nvPicPr>
        <p:blipFill rotWithShape="1">
          <a:blip r:embed="rId3">
            <a:alphaModFix/>
          </a:blip>
          <a:srcRect b="1565"/>
          <a:stretch/>
        </p:blipFill>
        <p:spPr>
          <a:xfrm>
            <a:off x="4895050" y="0"/>
            <a:ext cx="4248949" cy="5143500"/>
          </a:xfrm>
          <a:prstGeom prst="rect">
            <a:avLst/>
          </a:prstGeom>
          <a:noFill/>
          <a:ln>
            <a:noFill/>
          </a:ln>
        </p:spPr>
      </p:pic>
      <p:pic>
        <p:nvPicPr>
          <p:cNvPr id="141" name="Google Shape;141;p27"/>
          <p:cNvPicPr preferRelativeResize="0"/>
          <p:nvPr/>
        </p:nvPicPr>
        <p:blipFill rotWithShape="1">
          <a:blip r:embed="rId4">
            <a:alphaModFix/>
          </a:blip>
          <a:srcRect t="1176"/>
          <a:stretch/>
        </p:blipFill>
        <p:spPr>
          <a:xfrm>
            <a:off x="0" y="0"/>
            <a:ext cx="4829649" cy="2796225"/>
          </a:xfrm>
          <a:prstGeom prst="rect">
            <a:avLst/>
          </a:prstGeom>
          <a:noFill/>
          <a:ln>
            <a:noFill/>
          </a:ln>
        </p:spPr>
      </p:pic>
      <p:pic>
        <p:nvPicPr>
          <p:cNvPr id="142" name="Google Shape;142;p27"/>
          <p:cNvPicPr preferRelativeResize="0"/>
          <p:nvPr/>
        </p:nvPicPr>
        <p:blipFill>
          <a:blip r:embed="rId5">
            <a:alphaModFix/>
          </a:blip>
          <a:stretch>
            <a:fillRect/>
          </a:stretch>
        </p:blipFill>
        <p:spPr>
          <a:xfrm>
            <a:off x="0" y="2796225"/>
            <a:ext cx="4829650" cy="23472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8"/>
          <p:cNvSpPr txBox="1"/>
          <p:nvPr/>
        </p:nvSpPr>
        <p:spPr>
          <a:xfrm>
            <a:off x="0" y="0"/>
            <a:ext cx="9188700" cy="624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b="1" u="sng" dirty="0">
                <a:solidFill>
                  <a:schemeClr val="dk1"/>
                </a:solidFill>
                <a:latin typeface="Georgia"/>
                <a:ea typeface="Georgia"/>
                <a:cs typeface="Georgia"/>
                <a:sym typeface="Georgia"/>
              </a:rPr>
              <a:t>Image augmentation </a:t>
            </a:r>
            <a:r>
              <a:rPr lang="en" sz="2100" b="1" u="sng" dirty="0">
                <a:solidFill>
                  <a:schemeClr val="dk2"/>
                </a:solidFill>
                <a:latin typeface="Georgia"/>
                <a:ea typeface="Georgia"/>
                <a:cs typeface="Georgia"/>
                <a:sym typeface="Georgia"/>
              </a:rPr>
              <a:t>:</a:t>
            </a:r>
            <a:endParaRPr sz="2100" b="1" u="sng" dirty="0">
              <a:solidFill>
                <a:schemeClr val="dk2"/>
              </a:solidFill>
              <a:latin typeface="Georgia"/>
              <a:ea typeface="Georgia"/>
              <a:cs typeface="Georgia"/>
              <a:sym typeface="Georgia"/>
            </a:endParaRPr>
          </a:p>
          <a:p>
            <a:pPr marL="0" lvl="0" indent="0" algn="l" rtl="0">
              <a:spcBef>
                <a:spcPts val="0"/>
              </a:spcBef>
              <a:spcAft>
                <a:spcPts val="0"/>
              </a:spcAft>
              <a:buNone/>
            </a:pPr>
            <a:r>
              <a:rPr lang="en" b="1" dirty="0">
                <a:solidFill>
                  <a:schemeClr val="dk2"/>
                </a:solidFill>
              </a:rPr>
              <a:t>Data augmentation</a:t>
            </a:r>
            <a:r>
              <a:rPr lang="en" dirty="0">
                <a:solidFill>
                  <a:schemeClr val="dk2"/>
                </a:solidFill>
              </a:rPr>
              <a:t> is a technique that can be used to artificially expand the size of a training set by creating modified data from the existing one.</a:t>
            </a:r>
            <a:r>
              <a:rPr lang="en" dirty="0"/>
              <a:t>We can augment:</a:t>
            </a:r>
            <a:endParaRPr dirty="0"/>
          </a:p>
          <a:p>
            <a:pPr marL="0" lvl="0" indent="0" algn="l" rtl="0">
              <a:spcBef>
                <a:spcPts val="0"/>
              </a:spcBef>
              <a:spcAft>
                <a:spcPts val="0"/>
              </a:spcAft>
              <a:buNone/>
            </a:pPr>
            <a:endParaRPr dirty="0"/>
          </a:p>
          <a:p>
            <a:pPr marL="1371600" lvl="0" indent="-317500" algn="l" rtl="0">
              <a:lnSpc>
                <a:spcPct val="138000"/>
              </a:lnSpc>
              <a:spcBef>
                <a:spcPts val="0"/>
              </a:spcBef>
              <a:spcAft>
                <a:spcPts val="0"/>
              </a:spcAft>
              <a:buClr>
                <a:schemeClr val="dk2"/>
              </a:buClr>
              <a:buSzPts val="1400"/>
              <a:buAutoNum type="arabicPeriod"/>
            </a:pPr>
            <a:r>
              <a:rPr lang="en" dirty="0">
                <a:solidFill>
                  <a:schemeClr val="dk2"/>
                </a:solidFill>
              </a:rPr>
              <a:t>Audio</a:t>
            </a:r>
            <a:endParaRPr dirty="0">
              <a:solidFill>
                <a:schemeClr val="dk2"/>
              </a:solidFill>
            </a:endParaRPr>
          </a:p>
          <a:p>
            <a:pPr marL="1371600" lvl="0" indent="-317500" algn="l" rtl="0">
              <a:lnSpc>
                <a:spcPct val="138000"/>
              </a:lnSpc>
              <a:spcBef>
                <a:spcPts val="0"/>
              </a:spcBef>
              <a:spcAft>
                <a:spcPts val="0"/>
              </a:spcAft>
              <a:buClr>
                <a:schemeClr val="dk2"/>
              </a:buClr>
              <a:buSzPts val="1400"/>
              <a:buAutoNum type="arabicPeriod"/>
            </a:pPr>
            <a:r>
              <a:rPr lang="en" dirty="0">
                <a:solidFill>
                  <a:schemeClr val="dk2"/>
                </a:solidFill>
              </a:rPr>
              <a:t>Text</a:t>
            </a:r>
            <a:endParaRPr dirty="0">
              <a:solidFill>
                <a:schemeClr val="dk2"/>
              </a:solidFill>
            </a:endParaRPr>
          </a:p>
          <a:p>
            <a:pPr marL="1371600" lvl="0" indent="-317500" algn="l" rtl="0">
              <a:lnSpc>
                <a:spcPct val="138000"/>
              </a:lnSpc>
              <a:spcBef>
                <a:spcPts val="0"/>
              </a:spcBef>
              <a:spcAft>
                <a:spcPts val="0"/>
              </a:spcAft>
              <a:buClr>
                <a:schemeClr val="dk2"/>
              </a:buClr>
              <a:buSzPts val="1400"/>
              <a:buAutoNum type="arabicPeriod"/>
            </a:pPr>
            <a:r>
              <a:rPr lang="en" dirty="0">
                <a:solidFill>
                  <a:schemeClr val="dk2"/>
                </a:solidFill>
              </a:rPr>
              <a:t>Images</a:t>
            </a:r>
            <a:endParaRPr dirty="0">
              <a:solidFill>
                <a:schemeClr val="dk2"/>
              </a:solidFill>
            </a:endParaRPr>
          </a:p>
          <a:p>
            <a:pPr marL="1371600" lvl="0" indent="-317500" algn="l" rtl="0">
              <a:lnSpc>
                <a:spcPct val="138000"/>
              </a:lnSpc>
              <a:spcBef>
                <a:spcPts val="0"/>
              </a:spcBef>
              <a:spcAft>
                <a:spcPts val="0"/>
              </a:spcAft>
              <a:buClr>
                <a:schemeClr val="dk2"/>
              </a:buClr>
              <a:buSzPts val="1400"/>
              <a:buAutoNum type="arabicPeriod"/>
            </a:pPr>
            <a:r>
              <a:rPr lang="en" dirty="0">
                <a:solidFill>
                  <a:schemeClr val="dk2"/>
                </a:solidFill>
              </a:rPr>
              <a:t>Any other types of data</a:t>
            </a:r>
            <a:endParaRPr dirty="0">
              <a:solidFill>
                <a:schemeClr val="dk2"/>
              </a:solidFill>
            </a:endParaRPr>
          </a:p>
          <a:p>
            <a:pPr marL="457200" lvl="0" indent="-323850" algn="l" rtl="0">
              <a:lnSpc>
                <a:spcPct val="138000"/>
              </a:lnSpc>
              <a:spcBef>
                <a:spcPts val="0"/>
              </a:spcBef>
              <a:spcAft>
                <a:spcPts val="0"/>
              </a:spcAft>
              <a:buSzPts val="1500"/>
              <a:buFont typeface="Georgia"/>
              <a:buChar char="●"/>
            </a:pPr>
            <a:r>
              <a:rPr lang="en" sz="1500" dirty="0">
                <a:solidFill>
                  <a:srgbClr val="DD7E6B"/>
                </a:solidFill>
                <a:latin typeface="Georgia"/>
                <a:ea typeface="Georgia"/>
                <a:cs typeface="Georgia"/>
                <a:sym typeface="Georgia"/>
              </a:rPr>
              <a:t>Image Augmentation </a:t>
            </a:r>
            <a:r>
              <a:rPr lang="en" sz="1500" dirty="0">
                <a:solidFill>
                  <a:schemeClr val="dk2"/>
                </a:solidFill>
                <a:latin typeface="Georgia"/>
                <a:ea typeface="Georgia"/>
                <a:cs typeface="Georgia"/>
                <a:sym typeface="Georgia"/>
              </a:rPr>
              <a:t>artificially creates training images through different ways of processing or combination of multiple processing, such as random rotation, shifts, shear and flips, etc.Generally it is done by s/w development kit like ARCore, but here we are using python for image Augmentation.</a:t>
            </a:r>
            <a:endParaRPr sz="1500" dirty="0">
              <a:solidFill>
                <a:schemeClr val="dk2"/>
              </a:solidFill>
              <a:latin typeface="Georgia"/>
              <a:ea typeface="Georgia"/>
              <a:cs typeface="Georgia"/>
              <a:sym typeface="Georgia"/>
            </a:endParaRPr>
          </a:p>
          <a:p>
            <a:pPr marL="457200" lvl="0" indent="0" algn="l" rtl="0">
              <a:lnSpc>
                <a:spcPct val="138000"/>
              </a:lnSpc>
              <a:spcBef>
                <a:spcPts val="1800"/>
              </a:spcBef>
              <a:spcAft>
                <a:spcPts val="0"/>
              </a:spcAft>
              <a:buNone/>
            </a:pPr>
            <a:endParaRPr sz="1500" dirty="0">
              <a:solidFill>
                <a:schemeClr val="dk2"/>
              </a:solidFill>
              <a:latin typeface="Georgia"/>
              <a:ea typeface="Georgia"/>
              <a:cs typeface="Georgia"/>
              <a:sym typeface="Georgia"/>
            </a:endParaRPr>
          </a:p>
          <a:p>
            <a:pPr marL="457200" lvl="0" indent="-317500" algn="l" rtl="0">
              <a:lnSpc>
                <a:spcPct val="138000"/>
              </a:lnSpc>
              <a:spcBef>
                <a:spcPts val="1800"/>
              </a:spcBef>
              <a:spcAft>
                <a:spcPts val="0"/>
              </a:spcAft>
              <a:buSzPts val="1400"/>
              <a:buChar char="●"/>
            </a:pPr>
            <a:r>
              <a:rPr lang="en" sz="1500" dirty="0">
                <a:solidFill>
                  <a:schemeClr val="dk2"/>
                </a:solidFill>
                <a:latin typeface="Georgia"/>
                <a:ea typeface="Georgia"/>
                <a:cs typeface="Georgia"/>
                <a:sym typeface="Georgia"/>
              </a:rPr>
              <a:t>Here , the concept of homographic matrix is also used.</a:t>
            </a:r>
            <a:r>
              <a:rPr lang="en" dirty="0">
                <a:solidFill>
                  <a:srgbClr val="202124"/>
                </a:solidFill>
                <a:highlight>
                  <a:srgbClr val="FFFFFF"/>
                </a:highlight>
              </a:rPr>
              <a:t> Homography is </a:t>
            </a:r>
            <a:r>
              <a:rPr lang="en" b="1" dirty="0">
                <a:solidFill>
                  <a:srgbClr val="202124"/>
                </a:solidFill>
                <a:highlight>
                  <a:srgbClr val="FFFFFF"/>
                </a:highlight>
              </a:rPr>
              <a:t>a transformation that maps the points in one point to the corresponding point in another image</a:t>
            </a:r>
            <a:endParaRPr sz="1700" dirty="0">
              <a:solidFill>
                <a:schemeClr val="dk2"/>
              </a:solidFill>
              <a:latin typeface="Georgia"/>
              <a:ea typeface="Georgia"/>
              <a:cs typeface="Georgia"/>
              <a:sym typeface="Georgia"/>
            </a:endParaRPr>
          </a:p>
          <a:p>
            <a:pPr marL="0" lvl="0" indent="0" algn="l" rtl="0">
              <a:lnSpc>
                <a:spcPct val="138000"/>
              </a:lnSpc>
              <a:spcBef>
                <a:spcPts val="1800"/>
              </a:spcBef>
              <a:spcAft>
                <a:spcPts val="0"/>
              </a:spcAft>
              <a:buNone/>
            </a:pPr>
            <a:endParaRPr sz="1500" dirty="0">
              <a:solidFill>
                <a:schemeClr val="dk2"/>
              </a:solidFill>
              <a:latin typeface="Georgia"/>
              <a:ea typeface="Georgia"/>
              <a:cs typeface="Georgia"/>
              <a:sym typeface="Georgia"/>
            </a:endParaRPr>
          </a:p>
          <a:p>
            <a:pPr marL="0" lvl="0" indent="0" algn="l" rtl="0">
              <a:spcBef>
                <a:spcPts val="1800"/>
              </a:spcBef>
              <a:spcAft>
                <a:spcPts val="0"/>
              </a:spcAft>
              <a:buNone/>
            </a:pPr>
            <a:endParaRPr sz="1500" dirty="0">
              <a:solidFill>
                <a:schemeClr val="dk2"/>
              </a:solidFill>
              <a:latin typeface="Georgia"/>
              <a:ea typeface="Georgia"/>
              <a:cs typeface="Georgia"/>
              <a:sym typeface="Georgia"/>
            </a:endParaRPr>
          </a:p>
          <a:p>
            <a:pPr marL="0" lvl="0" indent="0" algn="l" rtl="0">
              <a:spcBef>
                <a:spcPts val="0"/>
              </a:spcBef>
              <a:spcAft>
                <a:spcPts val="0"/>
              </a:spcAft>
              <a:buNone/>
            </a:pPr>
            <a:endParaRPr sz="1500" dirty="0">
              <a:solidFill>
                <a:schemeClr val="dk2"/>
              </a:solidFill>
              <a:latin typeface="Georgia"/>
              <a:ea typeface="Georgia"/>
              <a:cs typeface="Georgia"/>
              <a:sym typeface="Georgia"/>
            </a:endParaRPr>
          </a:p>
          <a:p>
            <a:pPr marL="0" lvl="0" indent="0" algn="l" rtl="0">
              <a:spcBef>
                <a:spcPts val="0"/>
              </a:spcBef>
              <a:spcAft>
                <a:spcPts val="0"/>
              </a:spcAft>
              <a:buNone/>
            </a:pPr>
            <a:endParaRPr sz="1500" dirty="0">
              <a:solidFill>
                <a:schemeClr val="dk2"/>
              </a:solidFill>
              <a:latin typeface="Georgia"/>
              <a:ea typeface="Georgia"/>
              <a:cs typeface="Georgia"/>
              <a:sym typeface="Georgi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9"/>
          <p:cNvSpPr txBox="1"/>
          <p:nvPr/>
        </p:nvSpPr>
        <p:spPr>
          <a:xfrm>
            <a:off x="0" y="0"/>
            <a:ext cx="6224100" cy="558739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50" b="1" dirty="0">
                <a:solidFill>
                  <a:schemeClr val="dk2"/>
                </a:solidFill>
                <a:highlight>
                  <a:srgbClr val="FFFFFF"/>
                </a:highlight>
              </a:rPr>
              <a:t>We are applying custom AR,Custom augmented reality is a technology that allows users to superimpose computer-generated images on their view of the real world. This technology has been used in a variety of applications, including video games, movies, and product demonstrations.</a:t>
            </a:r>
            <a:endParaRPr sz="1550" b="1" dirty="0">
              <a:solidFill>
                <a:schemeClr val="dk2"/>
              </a:solidFill>
              <a:highlight>
                <a:srgbClr val="FFFFFF"/>
              </a:highlight>
            </a:endParaRPr>
          </a:p>
          <a:p>
            <a:pPr marL="0" lvl="0" indent="0" algn="l" rtl="0">
              <a:spcBef>
                <a:spcPts val="0"/>
              </a:spcBef>
              <a:spcAft>
                <a:spcPts val="0"/>
              </a:spcAft>
              <a:buNone/>
            </a:pPr>
            <a:r>
              <a:rPr lang="en" sz="2250" b="1" u="sng" dirty="0">
                <a:solidFill>
                  <a:srgbClr val="0000FF"/>
                </a:solidFill>
                <a:highlight>
                  <a:srgbClr val="FFFFFF"/>
                </a:highlight>
              </a:rPr>
              <a:t>STEPS:</a:t>
            </a:r>
            <a:endParaRPr sz="2250" b="1" u="sng" dirty="0">
              <a:solidFill>
                <a:srgbClr val="0000FF"/>
              </a:solidFill>
              <a:highlight>
                <a:srgbClr val="FFFFFF"/>
              </a:highlight>
            </a:endParaRPr>
          </a:p>
          <a:p>
            <a:pPr marL="0" lvl="0" indent="0" algn="l" rtl="0">
              <a:lnSpc>
                <a:spcPct val="115000"/>
              </a:lnSpc>
              <a:spcBef>
                <a:spcPts val="0"/>
              </a:spcBef>
              <a:spcAft>
                <a:spcPts val="0"/>
              </a:spcAft>
              <a:buNone/>
            </a:pPr>
            <a:r>
              <a:rPr lang="en" sz="1250" b="1" dirty="0">
                <a:solidFill>
                  <a:srgbClr val="980000"/>
                </a:solidFill>
                <a:latin typeface="Roboto"/>
                <a:ea typeface="Roboto"/>
                <a:cs typeface="Roboto"/>
                <a:sym typeface="Roboto"/>
              </a:rPr>
              <a:t>Steps to use OpenCV and a homographic matrix to implement augmented reality in an image :</a:t>
            </a:r>
            <a:endParaRPr sz="1200" dirty="0">
              <a:solidFill>
                <a:srgbClr val="374151"/>
              </a:solidFill>
              <a:highlight>
                <a:srgbClr val="F7F7F8"/>
              </a:highlight>
              <a:latin typeface="Roboto"/>
              <a:ea typeface="Roboto"/>
              <a:cs typeface="Roboto"/>
              <a:sym typeface="Roboto"/>
            </a:endParaRPr>
          </a:p>
          <a:p>
            <a:pPr marL="457200" lvl="0" indent="-323850" algn="l" rtl="0">
              <a:lnSpc>
                <a:spcPct val="115000"/>
              </a:lnSpc>
              <a:spcBef>
                <a:spcPts val="2900"/>
              </a:spcBef>
              <a:spcAft>
                <a:spcPts val="0"/>
              </a:spcAft>
              <a:buClr>
                <a:srgbClr val="292929"/>
              </a:buClr>
              <a:buSzPts val="1500"/>
              <a:buFont typeface="Roboto"/>
              <a:buAutoNum type="arabicPeriod"/>
            </a:pPr>
            <a:r>
              <a:rPr lang="en" sz="1500" b="1" dirty="0">
                <a:solidFill>
                  <a:srgbClr val="292929"/>
                </a:solidFill>
                <a:latin typeface="Roboto"/>
                <a:ea typeface="Roboto"/>
                <a:cs typeface="Roboto"/>
                <a:sym typeface="Roboto"/>
              </a:rPr>
              <a:t>Load the image and the reference object image</a:t>
            </a:r>
            <a:endParaRPr sz="1500" b="1" dirty="0">
              <a:solidFill>
                <a:srgbClr val="292929"/>
              </a:solidFill>
              <a:latin typeface="Roboto"/>
              <a:ea typeface="Roboto"/>
              <a:cs typeface="Roboto"/>
              <a:sym typeface="Roboto"/>
            </a:endParaRPr>
          </a:p>
          <a:p>
            <a:pPr marL="457200" lvl="0" indent="-323850" algn="l" rtl="0">
              <a:lnSpc>
                <a:spcPct val="115000"/>
              </a:lnSpc>
              <a:spcBef>
                <a:spcPts val="0"/>
              </a:spcBef>
              <a:spcAft>
                <a:spcPts val="0"/>
              </a:spcAft>
              <a:buClr>
                <a:srgbClr val="292929"/>
              </a:buClr>
              <a:buSzPts val="1500"/>
              <a:buFont typeface="Roboto"/>
              <a:buAutoNum type="arabicPeriod"/>
            </a:pPr>
            <a:r>
              <a:rPr lang="en" sz="1500" b="1" dirty="0">
                <a:solidFill>
                  <a:srgbClr val="292929"/>
                </a:solidFill>
                <a:latin typeface="Roboto"/>
                <a:ea typeface="Roboto"/>
                <a:cs typeface="Roboto"/>
                <a:sym typeface="Roboto"/>
              </a:rPr>
              <a:t>Find keypoints and descriptors of the reference object using a feature detection algorithm (ORB)</a:t>
            </a:r>
            <a:endParaRPr sz="1500" b="1" dirty="0">
              <a:solidFill>
                <a:srgbClr val="292929"/>
              </a:solidFill>
              <a:latin typeface="Roboto"/>
              <a:ea typeface="Roboto"/>
              <a:cs typeface="Roboto"/>
              <a:sym typeface="Roboto"/>
            </a:endParaRPr>
          </a:p>
          <a:p>
            <a:pPr marL="457200" lvl="0" indent="-323850" algn="l" rtl="0">
              <a:lnSpc>
                <a:spcPct val="115000"/>
              </a:lnSpc>
              <a:spcBef>
                <a:spcPts val="0"/>
              </a:spcBef>
              <a:spcAft>
                <a:spcPts val="0"/>
              </a:spcAft>
              <a:buClr>
                <a:srgbClr val="292929"/>
              </a:buClr>
              <a:buSzPts val="1500"/>
              <a:buFont typeface="Roboto"/>
              <a:buAutoNum type="arabicPeriod"/>
            </a:pPr>
            <a:r>
              <a:rPr lang="en" sz="1500" b="1" dirty="0">
                <a:solidFill>
                  <a:srgbClr val="292929"/>
                </a:solidFill>
                <a:latin typeface="Roboto"/>
                <a:ea typeface="Roboto"/>
                <a:cs typeface="Roboto"/>
                <a:sym typeface="Roboto"/>
              </a:rPr>
              <a:t>Match the keypoints and descriptors of the reference object and the image</a:t>
            </a:r>
            <a:endParaRPr sz="1500" b="1" dirty="0">
              <a:solidFill>
                <a:srgbClr val="292929"/>
              </a:solidFill>
              <a:latin typeface="Roboto"/>
              <a:ea typeface="Roboto"/>
              <a:cs typeface="Roboto"/>
              <a:sym typeface="Roboto"/>
            </a:endParaRPr>
          </a:p>
          <a:p>
            <a:pPr marL="457200" lvl="0" indent="-323850" algn="l" rtl="0">
              <a:lnSpc>
                <a:spcPct val="115000"/>
              </a:lnSpc>
              <a:spcBef>
                <a:spcPts val="0"/>
              </a:spcBef>
              <a:spcAft>
                <a:spcPts val="0"/>
              </a:spcAft>
              <a:buClr>
                <a:srgbClr val="292929"/>
              </a:buClr>
              <a:buSzPts val="1500"/>
              <a:buFont typeface="Roboto"/>
              <a:buAutoNum type="arabicPeriod"/>
            </a:pPr>
            <a:r>
              <a:rPr lang="en" sz="1500" b="1" dirty="0">
                <a:solidFill>
                  <a:srgbClr val="292929"/>
                </a:solidFill>
                <a:latin typeface="Roboto"/>
                <a:ea typeface="Roboto"/>
                <a:cs typeface="Roboto"/>
                <a:sym typeface="Roboto"/>
              </a:rPr>
              <a:t>Establish a homographic matrix using RANSAC</a:t>
            </a:r>
            <a:endParaRPr sz="1500" b="1" dirty="0">
              <a:solidFill>
                <a:srgbClr val="292929"/>
              </a:solidFill>
              <a:latin typeface="Roboto"/>
              <a:ea typeface="Roboto"/>
              <a:cs typeface="Roboto"/>
              <a:sym typeface="Roboto"/>
            </a:endParaRPr>
          </a:p>
          <a:p>
            <a:pPr marL="457200" lvl="0" indent="-323850" algn="l" rtl="0">
              <a:lnSpc>
                <a:spcPct val="115000"/>
              </a:lnSpc>
              <a:spcBef>
                <a:spcPts val="0"/>
              </a:spcBef>
              <a:spcAft>
                <a:spcPts val="0"/>
              </a:spcAft>
              <a:buClr>
                <a:srgbClr val="292929"/>
              </a:buClr>
              <a:buSzPts val="1500"/>
              <a:buFont typeface="Roboto"/>
              <a:buAutoNum type="arabicPeriod"/>
            </a:pPr>
            <a:r>
              <a:rPr lang="en" sz="1500" b="1" dirty="0">
                <a:solidFill>
                  <a:srgbClr val="292929"/>
                </a:solidFill>
                <a:latin typeface="Roboto"/>
                <a:ea typeface="Roboto"/>
                <a:cs typeface="Roboto"/>
                <a:sym typeface="Roboto"/>
              </a:rPr>
              <a:t>Warp the reference object to align with the image</a:t>
            </a:r>
            <a:endParaRPr sz="1500" b="1" dirty="0">
              <a:solidFill>
                <a:srgbClr val="292929"/>
              </a:solidFill>
              <a:latin typeface="Roboto"/>
              <a:ea typeface="Roboto"/>
              <a:cs typeface="Roboto"/>
              <a:sym typeface="Roboto"/>
            </a:endParaRPr>
          </a:p>
          <a:p>
            <a:pPr marL="457200" lvl="0" indent="-323850" algn="l" rtl="0">
              <a:lnSpc>
                <a:spcPct val="115000"/>
              </a:lnSpc>
              <a:spcBef>
                <a:spcPts val="0"/>
              </a:spcBef>
              <a:spcAft>
                <a:spcPts val="0"/>
              </a:spcAft>
              <a:buClr>
                <a:srgbClr val="292929"/>
              </a:buClr>
              <a:buSzPts val="1500"/>
              <a:buFont typeface="Roboto"/>
              <a:buAutoNum type="arabicPeriod"/>
            </a:pPr>
            <a:r>
              <a:rPr lang="en" sz="1500" b="1" dirty="0">
                <a:solidFill>
                  <a:srgbClr val="292929"/>
                </a:solidFill>
                <a:latin typeface="Roboto"/>
                <a:ea typeface="Roboto"/>
                <a:cs typeface="Roboto"/>
                <a:sym typeface="Roboto"/>
              </a:rPr>
              <a:t>Overlay the reference object on the image</a:t>
            </a:r>
            <a:endParaRPr sz="1500" b="1" dirty="0">
              <a:solidFill>
                <a:srgbClr val="292929"/>
              </a:solidFill>
              <a:latin typeface="Roboto"/>
              <a:ea typeface="Roboto"/>
              <a:cs typeface="Roboto"/>
              <a:sym typeface="Roboto"/>
            </a:endParaRPr>
          </a:p>
          <a:p>
            <a:pPr marL="457200" lvl="0" indent="-323850" algn="l" rtl="0">
              <a:lnSpc>
                <a:spcPct val="115000"/>
              </a:lnSpc>
              <a:spcBef>
                <a:spcPts val="0"/>
              </a:spcBef>
              <a:spcAft>
                <a:spcPts val="0"/>
              </a:spcAft>
              <a:buClr>
                <a:srgbClr val="292929"/>
              </a:buClr>
              <a:buSzPts val="1500"/>
              <a:buFont typeface="Roboto"/>
              <a:buAutoNum type="arabicPeriod"/>
            </a:pPr>
            <a:r>
              <a:rPr lang="en" sz="1500" b="1" dirty="0">
                <a:solidFill>
                  <a:srgbClr val="292929"/>
                </a:solidFill>
                <a:latin typeface="Roboto"/>
                <a:ea typeface="Roboto"/>
                <a:cs typeface="Roboto"/>
                <a:sym typeface="Roboto"/>
              </a:rPr>
              <a:t>Display the augmented reality output.</a:t>
            </a:r>
            <a:endParaRPr sz="1500" b="1" dirty="0">
              <a:solidFill>
                <a:srgbClr val="292929"/>
              </a:solidFill>
              <a:latin typeface="Roboto"/>
              <a:ea typeface="Roboto"/>
              <a:cs typeface="Roboto"/>
              <a:sym typeface="Roboto"/>
            </a:endParaRPr>
          </a:p>
          <a:p>
            <a:pPr marL="457200" lvl="0" indent="0" algn="l" rtl="0">
              <a:lnSpc>
                <a:spcPct val="150000"/>
              </a:lnSpc>
              <a:spcBef>
                <a:spcPts val="2900"/>
              </a:spcBef>
              <a:spcAft>
                <a:spcPts val="0"/>
              </a:spcAft>
              <a:buNone/>
            </a:pPr>
            <a:endParaRPr sz="1250" b="1" dirty="0">
              <a:solidFill>
                <a:srgbClr val="980000"/>
              </a:solidFill>
              <a:latin typeface="Roboto"/>
              <a:ea typeface="Roboto"/>
              <a:cs typeface="Roboto"/>
              <a:sym typeface="Roboto"/>
            </a:endParaRPr>
          </a:p>
        </p:txBody>
      </p:sp>
      <p:pic>
        <p:nvPicPr>
          <p:cNvPr id="153" name="Google Shape;153;p29"/>
          <p:cNvPicPr preferRelativeResize="0"/>
          <p:nvPr/>
        </p:nvPicPr>
        <p:blipFill>
          <a:blip r:embed="rId3">
            <a:alphaModFix/>
          </a:blip>
          <a:stretch>
            <a:fillRect/>
          </a:stretch>
        </p:blipFill>
        <p:spPr>
          <a:xfrm>
            <a:off x="6224200" y="87025"/>
            <a:ext cx="2128300" cy="48386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30"/>
          <p:cNvPicPr preferRelativeResize="0"/>
          <p:nvPr/>
        </p:nvPicPr>
        <p:blipFill>
          <a:blip r:embed="rId3">
            <a:alphaModFix/>
          </a:blip>
          <a:stretch>
            <a:fillRect/>
          </a:stretch>
        </p:blipFill>
        <p:spPr>
          <a:xfrm>
            <a:off x="0" y="152400"/>
            <a:ext cx="4686300" cy="4267525"/>
          </a:xfrm>
          <a:prstGeom prst="rect">
            <a:avLst/>
          </a:prstGeom>
          <a:noFill/>
          <a:ln>
            <a:noFill/>
          </a:ln>
        </p:spPr>
      </p:pic>
      <p:pic>
        <p:nvPicPr>
          <p:cNvPr id="159" name="Google Shape;159;p30"/>
          <p:cNvPicPr preferRelativeResize="0"/>
          <p:nvPr/>
        </p:nvPicPr>
        <p:blipFill>
          <a:blip r:embed="rId4">
            <a:alphaModFix/>
          </a:blip>
          <a:stretch>
            <a:fillRect/>
          </a:stretch>
        </p:blipFill>
        <p:spPr>
          <a:xfrm>
            <a:off x="4686300" y="152400"/>
            <a:ext cx="4457700" cy="42675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1"/>
          <p:cNvSpPr txBox="1"/>
          <p:nvPr/>
        </p:nvSpPr>
        <p:spPr>
          <a:xfrm>
            <a:off x="115050" y="0"/>
            <a:ext cx="8913900" cy="537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900" i="1" u="sng">
                <a:solidFill>
                  <a:srgbClr val="0000FF"/>
                </a:solidFill>
                <a:latin typeface="Source Sans Pro"/>
                <a:ea typeface="Source Sans Pro"/>
                <a:cs typeface="Source Sans Pro"/>
                <a:sym typeface="Source Sans Pro"/>
              </a:rPr>
              <a:t>CONCLUSION:</a:t>
            </a:r>
            <a:endParaRPr sz="2900" i="1" u="sng">
              <a:solidFill>
                <a:srgbClr val="0000FF"/>
              </a:solidFill>
              <a:latin typeface="Source Sans Pro"/>
              <a:ea typeface="Source Sans Pro"/>
              <a:cs typeface="Source Sans Pro"/>
              <a:sym typeface="Source Sans Pro"/>
            </a:endParaRPr>
          </a:p>
          <a:p>
            <a:pPr marL="0" lvl="0" indent="0" algn="l" rtl="0">
              <a:spcBef>
                <a:spcPts val="0"/>
              </a:spcBef>
              <a:spcAft>
                <a:spcPts val="0"/>
              </a:spcAft>
              <a:buNone/>
            </a:pPr>
            <a:endParaRPr>
              <a:latin typeface="Source Sans Pro"/>
              <a:ea typeface="Source Sans Pro"/>
              <a:cs typeface="Source Sans Pro"/>
              <a:sym typeface="Source Sans Pro"/>
            </a:endParaRPr>
          </a:p>
          <a:p>
            <a:pPr marL="457200" lvl="0" indent="-355600" algn="l" rtl="0">
              <a:spcBef>
                <a:spcPts val="0"/>
              </a:spcBef>
              <a:spcAft>
                <a:spcPts val="0"/>
              </a:spcAft>
              <a:buSzPts val="2000"/>
              <a:buFont typeface="Source Sans Pro"/>
              <a:buChar char="★"/>
            </a:pPr>
            <a:r>
              <a:rPr lang="en" sz="2000">
                <a:latin typeface="Source Sans Pro"/>
                <a:ea typeface="Source Sans Pro"/>
                <a:cs typeface="Source Sans Pro"/>
                <a:sym typeface="Source Sans Pro"/>
              </a:rPr>
              <a:t>In conclusion, the implementation of augmented reality in image processing using OpenCV and homographic matrices is a powerful technique for enhancing images with virtual content. </a:t>
            </a:r>
            <a:endParaRPr sz="2000">
              <a:latin typeface="Source Sans Pro"/>
              <a:ea typeface="Source Sans Pro"/>
              <a:cs typeface="Source Sans Pro"/>
              <a:sym typeface="Source Sans Pro"/>
            </a:endParaRPr>
          </a:p>
          <a:p>
            <a:pPr marL="457200" lvl="0" indent="0" algn="l" rtl="0">
              <a:spcBef>
                <a:spcPts val="0"/>
              </a:spcBef>
              <a:spcAft>
                <a:spcPts val="0"/>
              </a:spcAft>
              <a:buNone/>
            </a:pPr>
            <a:endParaRPr sz="2000">
              <a:latin typeface="Source Sans Pro"/>
              <a:ea typeface="Source Sans Pro"/>
              <a:cs typeface="Source Sans Pro"/>
              <a:sym typeface="Source Sans Pro"/>
            </a:endParaRPr>
          </a:p>
          <a:p>
            <a:pPr marL="457200" lvl="0" indent="-355600" algn="l" rtl="0">
              <a:spcBef>
                <a:spcPts val="0"/>
              </a:spcBef>
              <a:spcAft>
                <a:spcPts val="0"/>
              </a:spcAft>
              <a:buSzPts val="2000"/>
              <a:buFont typeface="Source Sans Pro"/>
              <a:buChar char="★"/>
            </a:pPr>
            <a:r>
              <a:rPr lang="en" sz="2000">
                <a:latin typeface="Source Sans Pro"/>
                <a:ea typeface="Source Sans Pro"/>
                <a:cs typeface="Source Sans Pro"/>
                <a:sym typeface="Source Sans Pro"/>
              </a:rPr>
              <a:t>By detecting a reference marker or object in the image, the homographic matrix can be used to accurately align and overlay virtual content in real-time. </a:t>
            </a:r>
            <a:endParaRPr sz="2000">
              <a:latin typeface="Source Sans Pro"/>
              <a:ea typeface="Source Sans Pro"/>
              <a:cs typeface="Source Sans Pro"/>
              <a:sym typeface="Source Sans Pro"/>
            </a:endParaRPr>
          </a:p>
          <a:p>
            <a:pPr marL="457200" lvl="0" indent="0" algn="l" rtl="0">
              <a:spcBef>
                <a:spcPts val="0"/>
              </a:spcBef>
              <a:spcAft>
                <a:spcPts val="0"/>
              </a:spcAft>
              <a:buNone/>
            </a:pPr>
            <a:endParaRPr sz="2000">
              <a:latin typeface="Source Sans Pro"/>
              <a:ea typeface="Source Sans Pro"/>
              <a:cs typeface="Source Sans Pro"/>
              <a:sym typeface="Source Sans Pro"/>
            </a:endParaRPr>
          </a:p>
          <a:p>
            <a:pPr marL="457200" lvl="0" indent="-355600" algn="l" rtl="0">
              <a:spcBef>
                <a:spcPts val="0"/>
              </a:spcBef>
              <a:spcAft>
                <a:spcPts val="0"/>
              </a:spcAft>
              <a:buSzPts val="2000"/>
              <a:buFont typeface="Source Sans Pro"/>
              <a:buChar char="★"/>
            </a:pPr>
            <a:r>
              <a:rPr lang="en" sz="2000">
                <a:latin typeface="Source Sans Pro"/>
                <a:ea typeface="Source Sans Pro"/>
                <a:cs typeface="Source Sans Pro"/>
                <a:sym typeface="Source Sans Pro"/>
              </a:rPr>
              <a:t>The process of detecting features, calculating the homographic matrix, and projecting virtual content onto the image can be iterated to augment multiple images. </a:t>
            </a:r>
            <a:endParaRPr sz="2000">
              <a:latin typeface="Source Sans Pro"/>
              <a:ea typeface="Source Sans Pro"/>
              <a:cs typeface="Source Sans Pro"/>
              <a:sym typeface="Source Sans Pro"/>
            </a:endParaRPr>
          </a:p>
          <a:p>
            <a:pPr marL="914400" lvl="0" indent="0" algn="l" rtl="0">
              <a:spcBef>
                <a:spcPts val="0"/>
              </a:spcBef>
              <a:spcAft>
                <a:spcPts val="0"/>
              </a:spcAft>
              <a:buNone/>
            </a:pPr>
            <a:endParaRPr sz="2000">
              <a:latin typeface="Source Sans Pro"/>
              <a:ea typeface="Source Sans Pro"/>
              <a:cs typeface="Source Sans Pro"/>
              <a:sym typeface="Source Sans Pro"/>
            </a:endParaRPr>
          </a:p>
          <a:p>
            <a:pPr marL="457200" lvl="0" indent="-355600" algn="l" rtl="0">
              <a:spcBef>
                <a:spcPts val="0"/>
              </a:spcBef>
              <a:spcAft>
                <a:spcPts val="0"/>
              </a:spcAft>
              <a:buSzPts val="2000"/>
              <a:buFont typeface="Source Sans Pro"/>
              <a:buChar char="★"/>
            </a:pPr>
            <a:r>
              <a:rPr lang="en" sz="2000">
                <a:latin typeface="Source Sans Pro"/>
                <a:ea typeface="Source Sans Pro"/>
                <a:cs typeface="Source Sans Pro"/>
                <a:sym typeface="Source Sans Pro"/>
              </a:rPr>
              <a:t>The use of OpenCV and homographic matrices in augmented reality projects provides an efficient and flexible solution for image enhancement and manipulation.</a:t>
            </a:r>
            <a:endParaRPr sz="2000">
              <a:latin typeface="Source Sans Pro"/>
              <a:ea typeface="Source Sans Pro"/>
              <a:cs typeface="Source Sans Pro"/>
              <a:sym typeface="Source Sans Pro"/>
            </a:endParaRPr>
          </a:p>
          <a:p>
            <a:pPr marL="0" lvl="0" indent="0" algn="l" rtl="0">
              <a:spcBef>
                <a:spcPts val="0"/>
              </a:spcBef>
              <a:spcAft>
                <a:spcPts val="0"/>
              </a:spcAft>
              <a:buNone/>
            </a:pPr>
            <a:endParaRPr>
              <a:latin typeface="Source Sans Pro"/>
              <a:ea typeface="Source Sans Pro"/>
              <a:cs typeface="Source Sans Pro"/>
              <a:sym typeface="Source Sans Pr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3100" u="sng">
                <a:solidFill>
                  <a:schemeClr val="dk1"/>
                </a:solidFill>
              </a:rPr>
              <a:t>Content :</a:t>
            </a:r>
            <a:endParaRPr sz="3100" u="sng">
              <a:solidFill>
                <a:schemeClr val="dk1"/>
              </a:solidFill>
            </a:endParaRPr>
          </a:p>
        </p:txBody>
      </p:sp>
      <p:sp>
        <p:nvSpPr>
          <p:cNvPr id="65" name="Google Shape;65;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400050" algn="l" rtl="0">
              <a:spcBef>
                <a:spcPts val="0"/>
              </a:spcBef>
              <a:spcAft>
                <a:spcPts val="0"/>
              </a:spcAft>
              <a:buClr>
                <a:srgbClr val="292929"/>
              </a:buClr>
              <a:buSzPts val="2700"/>
              <a:buChar char="➔"/>
            </a:pPr>
            <a:r>
              <a:rPr lang="en" sz="2700" dirty="0">
                <a:solidFill>
                  <a:srgbClr val="292929"/>
                </a:solidFill>
              </a:rPr>
              <a:t>Augmented Reality</a:t>
            </a:r>
            <a:endParaRPr sz="2700" dirty="0">
              <a:solidFill>
                <a:srgbClr val="292929"/>
              </a:solidFill>
            </a:endParaRPr>
          </a:p>
          <a:p>
            <a:pPr marL="457200" lvl="0" indent="-400050" algn="l" rtl="0">
              <a:spcBef>
                <a:spcPts val="0"/>
              </a:spcBef>
              <a:spcAft>
                <a:spcPts val="0"/>
              </a:spcAft>
              <a:buClr>
                <a:srgbClr val="292929"/>
              </a:buClr>
              <a:buSzPts val="2700"/>
              <a:buChar char="➔"/>
            </a:pPr>
            <a:r>
              <a:rPr lang="en" sz="2700" dirty="0">
                <a:solidFill>
                  <a:srgbClr val="292929"/>
                </a:solidFill>
              </a:rPr>
              <a:t>Augmented Reality vs. Virtual Reality</a:t>
            </a:r>
            <a:endParaRPr sz="2700" dirty="0">
              <a:solidFill>
                <a:srgbClr val="292929"/>
              </a:solidFill>
            </a:endParaRPr>
          </a:p>
          <a:p>
            <a:pPr marL="457200" lvl="0" indent="-400050" algn="l" rtl="0">
              <a:spcBef>
                <a:spcPts val="0"/>
              </a:spcBef>
              <a:spcAft>
                <a:spcPts val="0"/>
              </a:spcAft>
              <a:buClr>
                <a:srgbClr val="292929"/>
              </a:buClr>
              <a:buSzPts val="2700"/>
              <a:buChar char="➔"/>
            </a:pPr>
            <a:r>
              <a:rPr lang="en" sz="2700" dirty="0">
                <a:solidFill>
                  <a:srgbClr val="292929"/>
                </a:solidFill>
              </a:rPr>
              <a:t>Feature</a:t>
            </a:r>
            <a:endParaRPr sz="2700" dirty="0">
              <a:solidFill>
                <a:srgbClr val="292929"/>
              </a:solidFill>
            </a:endParaRPr>
          </a:p>
          <a:p>
            <a:pPr marL="457200" lvl="0" indent="-400050" algn="l" rtl="0">
              <a:spcBef>
                <a:spcPts val="0"/>
              </a:spcBef>
              <a:spcAft>
                <a:spcPts val="0"/>
              </a:spcAft>
              <a:buClr>
                <a:srgbClr val="292929"/>
              </a:buClr>
              <a:buSzPts val="2700"/>
              <a:buChar char="➔"/>
            </a:pPr>
            <a:r>
              <a:rPr lang="en" sz="2700" dirty="0">
                <a:solidFill>
                  <a:srgbClr val="292929"/>
                </a:solidFill>
              </a:rPr>
              <a:t>Feature Detection &amp; Matching</a:t>
            </a:r>
            <a:endParaRPr sz="2700" dirty="0">
              <a:solidFill>
                <a:srgbClr val="292929"/>
              </a:solidFill>
            </a:endParaRPr>
          </a:p>
          <a:p>
            <a:pPr marL="457200" lvl="0" indent="-400050" algn="l" rtl="0">
              <a:spcBef>
                <a:spcPts val="0"/>
              </a:spcBef>
              <a:spcAft>
                <a:spcPts val="0"/>
              </a:spcAft>
              <a:buClr>
                <a:srgbClr val="292929"/>
              </a:buClr>
              <a:buSzPts val="2700"/>
              <a:buChar char="➔"/>
            </a:pPr>
            <a:r>
              <a:rPr lang="en" sz="2700" dirty="0">
                <a:solidFill>
                  <a:srgbClr val="292929"/>
                </a:solidFill>
              </a:rPr>
              <a:t>Image Augmentation</a:t>
            </a:r>
            <a:endParaRPr sz="2700" dirty="0">
              <a:solidFill>
                <a:srgbClr val="292929"/>
              </a:solidFill>
            </a:endParaRPr>
          </a:p>
          <a:p>
            <a:pPr marL="457200" lvl="0" indent="-400050" algn="l" rtl="0">
              <a:spcBef>
                <a:spcPts val="0"/>
              </a:spcBef>
              <a:spcAft>
                <a:spcPts val="0"/>
              </a:spcAft>
              <a:buClr>
                <a:srgbClr val="292929"/>
              </a:buClr>
              <a:buSzPts val="2700"/>
              <a:buChar char="➔"/>
            </a:pPr>
            <a:r>
              <a:rPr lang="en" sz="2700" dirty="0">
                <a:solidFill>
                  <a:srgbClr val="292929"/>
                </a:solidFill>
              </a:rPr>
              <a:t>Conclusion</a:t>
            </a:r>
            <a:endParaRPr sz="2700" dirty="0">
              <a:solidFill>
                <a:srgbClr val="292929"/>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241925" y="1181700"/>
            <a:ext cx="4068900" cy="3379800"/>
          </a:xfrm>
          <a:prstGeom prst="rect">
            <a:avLst/>
          </a:prstGeom>
        </p:spPr>
        <p:txBody>
          <a:bodyPr spcFirstLastPara="1" wrap="square" lIns="91425" tIns="91425" rIns="91425" bIns="91425" anchor="b" anchorCtr="0">
            <a:normAutofit fontScale="90000"/>
          </a:bodyPr>
          <a:lstStyle/>
          <a:p>
            <a:pPr marL="0" lvl="0" indent="0" algn="l" rtl="0">
              <a:lnSpc>
                <a:spcPct val="115000"/>
              </a:lnSpc>
              <a:spcBef>
                <a:spcPts val="0"/>
              </a:spcBef>
              <a:spcAft>
                <a:spcPts val="0"/>
              </a:spcAft>
              <a:buClr>
                <a:schemeClr val="dk2"/>
              </a:buClr>
              <a:buSzPct val="45412"/>
              <a:buFont typeface="Arial"/>
              <a:buNone/>
            </a:pPr>
            <a:r>
              <a:rPr lang="en" sz="2422" u="sng">
                <a:solidFill>
                  <a:srgbClr val="9900FF"/>
                </a:solidFill>
                <a:highlight>
                  <a:schemeClr val="lt1"/>
                </a:highlight>
                <a:latin typeface="Arial"/>
                <a:ea typeface="Arial"/>
                <a:cs typeface="Arial"/>
                <a:sym typeface="Arial"/>
              </a:rPr>
              <a:t>What is Augmented Reality?</a:t>
            </a:r>
            <a:endParaRPr sz="2855">
              <a:solidFill>
                <a:srgbClr val="9900FF"/>
              </a:solidFill>
              <a:highlight>
                <a:schemeClr val="lt1"/>
              </a:highlight>
              <a:latin typeface="Arial"/>
              <a:ea typeface="Arial"/>
              <a:cs typeface="Arial"/>
              <a:sym typeface="Arial"/>
            </a:endParaRPr>
          </a:p>
          <a:p>
            <a:pPr marL="0" lvl="0" indent="0" algn="l" rtl="0">
              <a:lnSpc>
                <a:spcPct val="115000"/>
              </a:lnSpc>
              <a:spcBef>
                <a:spcPts val="800"/>
              </a:spcBef>
              <a:spcAft>
                <a:spcPts val="0"/>
              </a:spcAft>
              <a:buNone/>
            </a:pPr>
            <a:r>
              <a:rPr lang="en" sz="1733" b="0">
                <a:solidFill>
                  <a:srgbClr val="273239"/>
                </a:solidFill>
                <a:highlight>
                  <a:schemeClr val="lt1"/>
                </a:highlight>
                <a:latin typeface="Arial"/>
                <a:ea typeface="Arial"/>
                <a:cs typeface="Arial"/>
                <a:sym typeface="Arial"/>
              </a:rPr>
              <a:t>Augmented reality is made up of the word “augment” which means to make something great by adding something to it.</a:t>
            </a:r>
            <a:endParaRPr sz="1733" b="0">
              <a:solidFill>
                <a:srgbClr val="273239"/>
              </a:solidFill>
              <a:highlight>
                <a:schemeClr val="lt1"/>
              </a:highlight>
              <a:latin typeface="Arial"/>
              <a:ea typeface="Arial"/>
              <a:cs typeface="Arial"/>
              <a:sym typeface="Arial"/>
            </a:endParaRPr>
          </a:p>
          <a:p>
            <a:pPr marL="0" lvl="0" indent="0" algn="l" rtl="0">
              <a:lnSpc>
                <a:spcPct val="115000"/>
              </a:lnSpc>
              <a:spcBef>
                <a:spcPts val="800"/>
              </a:spcBef>
              <a:spcAft>
                <a:spcPts val="0"/>
              </a:spcAft>
              <a:buClr>
                <a:schemeClr val="dk2"/>
              </a:buClr>
              <a:buSzPct val="63461"/>
              <a:buFont typeface="Arial"/>
              <a:buNone/>
            </a:pPr>
            <a:endParaRPr sz="1733" b="0">
              <a:solidFill>
                <a:srgbClr val="273239"/>
              </a:solidFill>
              <a:highlight>
                <a:schemeClr val="lt1"/>
              </a:highlight>
              <a:latin typeface="Arial"/>
              <a:ea typeface="Arial"/>
              <a:cs typeface="Arial"/>
              <a:sym typeface="Arial"/>
            </a:endParaRPr>
          </a:p>
          <a:p>
            <a:pPr marL="0" lvl="0" indent="0" algn="l" rtl="0">
              <a:lnSpc>
                <a:spcPct val="115000"/>
              </a:lnSpc>
              <a:spcBef>
                <a:spcPts val="800"/>
              </a:spcBef>
              <a:spcAft>
                <a:spcPts val="0"/>
              </a:spcAft>
              <a:buNone/>
            </a:pPr>
            <a:r>
              <a:rPr lang="en" sz="1733" b="0">
                <a:solidFill>
                  <a:srgbClr val="273239"/>
                </a:solidFill>
                <a:highlight>
                  <a:schemeClr val="lt1"/>
                </a:highlight>
                <a:latin typeface="Arial"/>
                <a:ea typeface="Arial"/>
                <a:cs typeface="Arial"/>
                <a:sym typeface="Arial"/>
              </a:rPr>
              <a:t>So basically, augmented reality is a method by which we can alter our real world by adding some digital elements to it.</a:t>
            </a:r>
            <a:endParaRPr sz="1733" b="0">
              <a:solidFill>
                <a:srgbClr val="273239"/>
              </a:solidFill>
              <a:highlight>
                <a:schemeClr val="lt1"/>
              </a:highlight>
              <a:latin typeface="Arial"/>
              <a:ea typeface="Arial"/>
              <a:cs typeface="Arial"/>
              <a:sym typeface="Arial"/>
            </a:endParaRPr>
          </a:p>
          <a:p>
            <a:pPr marL="0" lvl="0" indent="0" algn="l" rtl="0">
              <a:lnSpc>
                <a:spcPct val="115000"/>
              </a:lnSpc>
              <a:spcBef>
                <a:spcPts val="800"/>
              </a:spcBef>
              <a:spcAft>
                <a:spcPts val="0"/>
              </a:spcAft>
              <a:buNone/>
            </a:pPr>
            <a:endParaRPr sz="1733" b="0">
              <a:solidFill>
                <a:srgbClr val="273239"/>
              </a:solidFill>
              <a:highlight>
                <a:schemeClr val="lt1"/>
              </a:highlight>
              <a:latin typeface="Arial"/>
              <a:ea typeface="Arial"/>
              <a:cs typeface="Arial"/>
              <a:sym typeface="Arial"/>
            </a:endParaRPr>
          </a:p>
          <a:p>
            <a:pPr marL="0" lvl="0" indent="0" algn="l" rtl="0">
              <a:lnSpc>
                <a:spcPct val="115000"/>
              </a:lnSpc>
              <a:spcBef>
                <a:spcPts val="800"/>
              </a:spcBef>
              <a:spcAft>
                <a:spcPts val="800"/>
              </a:spcAft>
              <a:buClr>
                <a:schemeClr val="dk2"/>
              </a:buClr>
              <a:buSzPct val="63461"/>
              <a:buFont typeface="Arial"/>
              <a:buNone/>
            </a:pPr>
            <a:r>
              <a:rPr lang="en" sz="1733" b="0">
                <a:solidFill>
                  <a:srgbClr val="273239"/>
                </a:solidFill>
                <a:highlight>
                  <a:schemeClr val="lt1"/>
                </a:highlight>
                <a:latin typeface="Arial"/>
                <a:ea typeface="Arial"/>
                <a:cs typeface="Arial"/>
                <a:sym typeface="Arial"/>
              </a:rPr>
              <a:t>This is done by superimposing a digital image on the person’s current view thus it enhances the experience of reality. </a:t>
            </a:r>
            <a:endParaRPr sz="4233"/>
          </a:p>
        </p:txBody>
      </p:sp>
      <p:pic>
        <p:nvPicPr>
          <p:cNvPr id="71" name="Google Shape;71;p15"/>
          <p:cNvPicPr preferRelativeResize="0"/>
          <p:nvPr/>
        </p:nvPicPr>
        <p:blipFill rotWithShape="1">
          <a:blip r:embed="rId3">
            <a:alphaModFix/>
          </a:blip>
          <a:srcRect l="7933" r="7933"/>
          <a:stretch/>
        </p:blipFill>
        <p:spPr>
          <a:xfrm>
            <a:off x="4571996" y="0"/>
            <a:ext cx="4571997" cy="5143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56650" y="123150"/>
            <a:ext cx="56016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300">
                <a:solidFill>
                  <a:srgbClr val="273239"/>
                </a:solidFill>
                <a:latin typeface="Arial"/>
                <a:ea typeface="Arial"/>
                <a:cs typeface="Arial"/>
                <a:sym typeface="Arial"/>
              </a:rPr>
              <a:t> </a:t>
            </a:r>
            <a:r>
              <a:rPr lang="en" sz="2300">
                <a:solidFill>
                  <a:srgbClr val="00FFFF"/>
                </a:solidFill>
                <a:latin typeface="Arial"/>
                <a:ea typeface="Arial"/>
                <a:cs typeface="Arial"/>
                <a:sym typeface="Arial"/>
              </a:rPr>
              <a:t>Augmented Reality VS Virtual Reality</a:t>
            </a:r>
            <a:endParaRPr sz="2400">
              <a:solidFill>
                <a:srgbClr val="00FFFF"/>
              </a:solidFill>
            </a:endParaRPr>
          </a:p>
        </p:txBody>
      </p:sp>
      <p:sp>
        <p:nvSpPr>
          <p:cNvPr id="77" name="Google Shape;77;p16"/>
          <p:cNvSpPr txBox="1"/>
          <p:nvPr/>
        </p:nvSpPr>
        <p:spPr>
          <a:xfrm>
            <a:off x="0" y="889350"/>
            <a:ext cx="9264600" cy="41250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lt1"/>
              </a:buClr>
              <a:buSzPts val="1600"/>
              <a:buChar char="➔"/>
            </a:pPr>
            <a:r>
              <a:rPr lang="en" sz="1600" b="1">
                <a:solidFill>
                  <a:schemeClr val="lt1"/>
                </a:solidFill>
              </a:rPr>
              <a:t>Virtual reality makes a virtual environment and puts the user in it whereas Augmented reality just adds the virtual components into the user’s real-world view. </a:t>
            </a:r>
            <a:endParaRPr sz="1600" b="1">
              <a:solidFill>
                <a:schemeClr val="lt1"/>
              </a:solidFill>
            </a:endParaRPr>
          </a:p>
          <a:p>
            <a:pPr marL="457200" lvl="0" indent="0" algn="l" rtl="0">
              <a:spcBef>
                <a:spcPts val="0"/>
              </a:spcBef>
              <a:spcAft>
                <a:spcPts val="0"/>
              </a:spcAft>
              <a:buNone/>
            </a:pPr>
            <a:endParaRPr sz="1600" b="1">
              <a:solidFill>
                <a:schemeClr val="lt1"/>
              </a:solidFill>
            </a:endParaRPr>
          </a:p>
          <a:p>
            <a:pPr marL="457200" lvl="0" indent="0" algn="l" rtl="0">
              <a:spcBef>
                <a:spcPts val="0"/>
              </a:spcBef>
              <a:spcAft>
                <a:spcPts val="0"/>
              </a:spcAft>
              <a:buNone/>
            </a:pPr>
            <a:endParaRPr sz="1600" b="1">
              <a:solidFill>
                <a:schemeClr val="lt1"/>
              </a:solidFill>
            </a:endParaRPr>
          </a:p>
          <a:p>
            <a:pPr marL="457200" lvl="0" indent="-330200" algn="l" rtl="0">
              <a:spcBef>
                <a:spcPts val="0"/>
              </a:spcBef>
              <a:spcAft>
                <a:spcPts val="0"/>
              </a:spcAft>
              <a:buClr>
                <a:schemeClr val="lt1"/>
              </a:buClr>
              <a:buSzPts val="1600"/>
              <a:buChar char="➔"/>
            </a:pPr>
            <a:r>
              <a:rPr lang="en" sz="1600" b="1">
                <a:solidFill>
                  <a:schemeClr val="lt1"/>
                </a:solidFill>
              </a:rPr>
              <a:t>Virtual reality sends a person into a virtual place created by a computer whereas augmented reality brings the digital world into our real world.</a:t>
            </a:r>
            <a:endParaRPr sz="1600" b="1">
              <a:solidFill>
                <a:schemeClr val="lt1"/>
              </a:solidFill>
            </a:endParaRPr>
          </a:p>
          <a:p>
            <a:pPr marL="457200" lvl="0" indent="0" algn="l" rtl="0">
              <a:spcBef>
                <a:spcPts val="0"/>
              </a:spcBef>
              <a:spcAft>
                <a:spcPts val="0"/>
              </a:spcAft>
              <a:buNone/>
            </a:pPr>
            <a:endParaRPr sz="1600" b="1">
              <a:solidFill>
                <a:schemeClr val="lt1"/>
              </a:solidFill>
            </a:endParaRPr>
          </a:p>
          <a:p>
            <a:pPr marL="457200" lvl="0" indent="0" algn="l" rtl="0">
              <a:spcBef>
                <a:spcPts val="0"/>
              </a:spcBef>
              <a:spcAft>
                <a:spcPts val="0"/>
              </a:spcAft>
              <a:buNone/>
            </a:pPr>
            <a:endParaRPr sz="1600" b="1">
              <a:solidFill>
                <a:schemeClr val="lt1"/>
              </a:solidFill>
            </a:endParaRPr>
          </a:p>
          <a:p>
            <a:pPr marL="457200" lvl="0" indent="-330200" algn="l" rtl="0">
              <a:spcBef>
                <a:spcPts val="0"/>
              </a:spcBef>
              <a:spcAft>
                <a:spcPts val="0"/>
              </a:spcAft>
              <a:buClr>
                <a:schemeClr val="lt1"/>
              </a:buClr>
              <a:buSzPts val="1600"/>
              <a:buChar char="➔"/>
            </a:pPr>
            <a:r>
              <a:rPr lang="en" sz="1600" b="1">
                <a:solidFill>
                  <a:schemeClr val="lt1"/>
                </a:solidFill>
              </a:rPr>
              <a:t>To experience virtual reality all you have to do is insert a smartphone, wear a headset, and immerse yourself in virtual reality.</a:t>
            </a:r>
            <a:endParaRPr sz="1600" b="1">
              <a:solidFill>
                <a:schemeClr val="lt1"/>
              </a:solidFill>
            </a:endParaRPr>
          </a:p>
          <a:p>
            <a:pPr marL="0" lvl="0" indent="0" algn="l" rtl="0">
              <a:spcBef>
                <a:spcPts val="0"/>
              </a:spcBef>
              <a:spcAft>
                <a:spcPts val="0"/>
              </a:spcAft>
              <a:buNone/>
            </a:pPr>
            <a:endParaRPr sz="1600" b="1">
              <a:solidFill>
                <a:schemeClr val="lt1"/>
              </a:solidFill>
            </a:endParaRPr>
          </a:p>
          <a:p>
            <a:pPr marL="0" lvl="0" indent="0" algn="l" rtl="0">
              <a:spcBef>
                <a:spcPts val="0"/>
              </a:spcBef>
              <a:spcAft>
                <a:spcPts val="0"/>
              </a:spcAft>
              <a:buNone/>
            </a:pPr>
            <a:endParaRPr sz="1600" b="1">
              <a:solidFill>
                <a:schemeClr val="lt1"/>
              </a:solidFill>
            </a:endParaRPr>
          </a:p>
          <a:p>
            <a:pPr marL="457200" lvl="0" indent="-330200" algn="l" rtl="0">
              <a:spcBef>
                <a:spcPts val="0"/>
              </a:spcBef>
              <a:spcAft>
                <a:spcPts val="0"/>
              </a:spcAft>
              <a:buClr>
                <a:schemeClr val="lt1"/>
              </a:buClr>
              <a:buSzPts val="1600"/>
              <a:buChar char="➔"/>
            </a:pPr>
            <a:r>
              <a:rPr lang="en" sz="1600" b="1">
                <a:solidFill>
                  <a:schemeClr val="lt1"/>
                </a:solidFill>
              </a:rPr>
              <a:t>For Augmented reality you only need a modern smartphone then you can easily download an AR app like Google’s “just a line” and try this technology. We can also experience AR through special AR headsets, such as “Google Glass”, where digital content is displayed on a tiny screen in front of a user’s eye.</a:t>
            </a:r>
            <a:endParaRPr sz="1700" b="1">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body" idx="1"/>
          </p:nvPr>
        </p:nvSpPr>
        <p:spPr>
          <a:xfrm>
            <a:off x="0" y="0"/>
            <a:ext cx="9144000" cy="5143500"/>
          </a:xfrm>
          <a:prstGeom prst="rect">
            <a:avLst/>
          </a:prstGeom>
        </p:spPr>
        <p:txBody>
          <a:bodyPr spcFirstLastPara="1" wrap="square" lIns="91425" tIns="91425" rIns="91425" bIns="91425" anchor="b" anchorCtr="0">
            <a:normAutofit fontScale="47500" lnSpcReduction="20000"/>
          </a:bodyPr>
          <a:lstStyle/>
          <a:p>
            <a:pPr marL="0" lvl="0" indent="0" algn="l" rtl="0">
              <a:lnSpc>
                <a:spcPct val="91304"/>
              </a:lnSpc>
              <a:spcBef>
                <a:spcPts val="7200"/>
              </a:spcBef>
              <a:spcAft>
                <a:spcPts val="0"/>
              </a:spcAft>
              <a:buClr>
                <a:schemeClr val="dk2"/>
              </a:buClr>
              <a:buSzPts val="523"/>
              <a:buFont typeface="Arial"/>
              <a:buNone/>
            </a:pPr>
            <a:r>
              <a:rPr lang="en" sz="5468" b="1" i="1" u="sng">
                <a:solidFill>
                  <a:srgbClr val="0B5394"/>
                </a:solidFill>
                <a:highlight>
                  <a:srgbClr val="FFF2CC"/>
                </a:highlight>
                <a:latin typeface="Arial"/>
                <a:ea typeface="Arial"/>
                <a:cs typeface="Arial"/>
                <a:sym typeface="Arial"/>
              </a:rPr>
              <a:t>Feature</a:t>
            </a:r>
            <a:endParaRPr sz="5468" b="1" i="1" u="sng">
              <a:solidFill>
                <a:srgbClr val="0B5394"/>
              </a:solidFill>
              <a:highlight>
                <a:srgbClr val="FFF2CC"/>
              </a:highlight>
              <a:latin typeface="Arial"/>
              <a:ea typeface="Arial"/>
              <a:cs typeface="Arial"/>
              <a:sym typeface="Arial"/>
            </a:endParaRPr>
          </a:p>
          <a:p>
            <a:pPr marL="0" lvl="0" indent="0" algn="just" rtl="0">
              <a:lnSpc>
                <a:spcPct val="200000"/>
              </a:lnSpc>
              <a:spcBef>
                <a:spcPts val="1300"/>
              </a:spcBef>
              <a:spcAft>
                <a:spcPts val="0"/>
              </a:spcAft>
              <a:buNone/>
            </a:pPr>
            <a:r>
              <a:rPr lang="en" sz="3119">
                <a:solidFill>
                  <a:srgbClr val="292929"/>
                </a:solidFill>
                <a:highlight>
                  <a:srgbClr val="FFFFFF"/>
                </a:highlight>
                <a:latin typeface="Lora SemiBold"/>
                <a:ea typeface="Lora SemiBold"/>
                <a:cs typeface="Lora SemiBold"/>
                <a:sym typeface="Lora SemiBold"/>
              </a:rPr>
              <a:t>A feature is a piece of information which is relevant for solving the computational task related to a certain application. </a:t>
            </a:r>
            <a:r>
              <a:rPr lang="en" sz="3119" u="sng">
                <a:solidFill>
                  <a:srgbClr val="292929"/>
                </a:solidFill>
                <a:highlight>
                  <a:srgbClr val="FFFFFF"/>
                </a:highlight>
                <a:latin typeface="Lora SemiBold"/>
                <a:ea typeface="Lora SemiBold"/>
                <a:cs typeface="Lora SemiBold"/>
                <a:sym typeface="Lora SemiBold"/>
              </a:rPr>
              <a:t>Features may be specific structures in the image such as points, edges or objects. </a:t>
            </a:r>
            <a:r>
              <a:rPr lang="en" sz="3119">
                <a:solidFill>
                  <a:srgbClr val="292929"/>
                </a:solidFill>
                <a:highlight>
                  <a:srgbClr val="FFFFFF"/>
                </a:highlight>
                <a:latin typeface="Lora SemiBold"/>
                <a:ea typeface="Lora SemiBold"/>
                <a:cs typeface="Lora SemiBold"/>
                <a:sym typeface="Lora SemiBold"/>
              </a:rPr>
              <a:t>Features may also be the result of a general neighborhood operation or feature detection applied to the image.</a:t>
            </a:r>
            <a:r>
              <a:rPr lang="en" sz="2755">
                <a:solidFill>
                  <a:srgbClr val="292929"/>
                </a:solidFill>
                <a:highlight>
                  <a:srgbClr val="FFFFFF"/>
                </a:highlight>
                <a:latin typeface="Lora SemiBold"/>
                <a:ea typeface="Lora SemiBold"/>
                <a:cs typeface="Lora SemiBold"/>
                <a:sym typeface="Lora SemiBold"/>
              </a:rPr>
              <a:t> The features can be classified into</a:t>
            </a:r>
            <a:r>
              <a:rPr lang="en" sz="2755" u="sng">
                <a:solidFill>
                  <a:srgbClr val="CC0000"/>
                </a:solidFill>
                <a:highlight>
                  <a:srgbClr val="FFFFFF"/>
                </a:highlight>
                <a:latin typeface="Lora SemiBold"/>
                <a:ea typeface="Lora SemiBold"/>
                <a:cs typeface="Lora SemiBold"/>
                <a:sym typeface="Lora SemiBold"/>
              </a:rPr>
              <a:t> two </a:t>
            </a:r>
            <a:r>
              <a:rPr lang="en" sz="2755">
                <a:solidFill>
                  <a:srgbClr val="292929"/>
                </a:solidFill>
                <a:highlight>
                  <a:srgbClr val="FFFFFF"/>
                </a:highlight>
                <a:latin typeface="Lora SemiBold"/>
                <a:ea typeface="Lora SemiBold"/>
                <a:cs typeface="Lora SemiBold"/>
                <a:sym typeface="Lora SemiBold"/>
              </a:rPr>
              <a:t>main categories:</a:t>
            </a:r>
            <a:endParaRPr sz="2755">
              <a:solidFill>
                <a:srgbClr val="292929"/>
              </a:solidFill>
              <a:highlight>
                <a:srgbClr val="FFFFFF"/>
              </a:highlight>
              <a:latin typeface="Lora SemiBold"/>
              <a:ea typeface="Lora SemiBold"/>
              <a:cs typeface="Lora SemiBold"/>
              <a:sym typeface="Lora SemiBold"/>
            </a:endParaRPr>
          </a:p>
          <a:p>
            <a:pPr marL="457200" lvl="0" indent="-311721" algn="just" rtl="0">
              <a:lnSpc>
                <a:spcPct val="200000"/>
              </a:lnSpc>
              <a:spcBef>
                <a:spcPts val="1300"/>
              </a:spcBef>
              <a:spcAft>
                <a:spcPts val="0"/>
              </a:spcAft>
              <a:buClr>
                <a:srgbClr val="292929"/>
              </a:buClr>
              <a:buSzPct val="100000"/>
              <a:buFont typeface="Arial"/>
              <a:buChar char="●"/>
            </a:pPr>
            <a:r>
              <a:rPr lang="en" sz="2755">
                <a:solidFill>
                  <a:srgbClr val="292929"/>
                </a:solidFill>
                <a:highlight>
                  <a:srgbClr val="FFFFFF"/>
                </a:highlight>
                <a:latin typeface="Lora SemiBold"/>
                <a:ea typeface="Lora SemiBold"/>
                <a:cs typeface="Lora SemiBold"/>
                <a:sym typeface="Lora SemiBold"/>
              </a:rPr>
              <a:t>The features that are in specific locations of the images, such as mountain peaks, building corners, doorways, or interestingly shaped patches of snow. These kinds of localized features are often called </a:t>
            </a:r>
            <a:r>
              <a:rPr lang="en" sz="2755">
                <a:solidFill>
                  <a:srgbClr val="4A86E8"/>
                </a:solidFill>
                <a:highlight>
                  <a:srgbClr val="FFFFFF"/>
                </a:highlight>
                <a:latin typeface="Lora SemiBold"/>
                <a:ea typeface="Lora SemiBold"/>
                <a:cs typeface="Lora SemiBold"/>
                <a:sym typeface="Lora SemiBold"/>
              </a:rPr>
              <a:t>keypoint features</a:t>
            </a:r>
            <a:r>
              <a:rPr lang="en" sz="2755">
                <a:solidFill>
                  <a:srgbClr val="292929"/>
                </a:solidFill>
                <a:highlight>
                  <a:srgbClr val="FFFFFF"/>
                </a:highlight>
                <a:latin typeface="Lora SemiBold"/>
                <a:ea typeface="Lora SemiBold"/>
                <a:cs typeface="Lora SemiBold"/>
                <a:sym typeface="Lora SemiBold"/>
              </a:rPr>
              <a:t> (corners).</a:t>
            </a:r>
            <a:endParaRPr sz="2755">
              <a:solidFill>
                <a:srgbClr val="292929"/>
              </a:solidFill>
              <a:highlight>
                <a:srgbClr val="FFFFFF"/>
              </a:highlight>
              <a:latin typeface="Lora SemiBold"/>
              <a:ea typeface="Lora SemiBold"/>
              <a:cs typeface="Lora SemiBold"/>
              <a:sym typeface="Lora SemiBold"/>
            </a:endParaRPr>
          </a:p>
          <a:p>
            <a:pPr marL="457200" lvl="0" indent="-311721" algn="just" rtl="0">
              <a:lnSpc>
                <a:spcPct val="200000"/>
              </a:lnSpc>
              <a:spcBef>
                <a:spcPts val="0"/>
              </a:spcBef>
              <a:spcAft>
                <a:spcPts val="0"/>
              </a:spcAft>
              <a:buClr>
                <a:srgbClr val="292929"/>
              </a:buClr>
              <a:buSzPct val="100000"/>
              <a:buFont typeface="Arial"/>
              <a:buChar char="●"/>
            </a:pPr>
            <a:r>
              <a:rPr lang="en" sz="2755">
                <a:solidFill>
                  <a:srgbClr val="292929"/>
                </a:solidFill>
                <a:highlight>
                  <a:srgbClr val="FFFFFF"/>
                </a:highlight>
                <a:latin typeface="Lora SemiBold"/>
                <a:ea typeface="Lora SemiBold"/>
                <a:cs typeface="Lora SemiBold"/>
                <a:sym typeface="Lora SemiBold"/>
              </a:rPr>
              <a:t>The features that can be matched based on their orientation and local appearance (edge profiles) are called </a:t>
            </a:r>
            <a:r>
              <a:rPr lang="en" sz="2755">
                <a:solidFill>
                  <a:srgbClr val="4A86E8"/>
                </a:solidFill>
                <a:highlight>
                  <a:srgbClr val="FFFFFF"/>
                </a:highlight>
                <a:latin typeface="Lora SemiBold"/>
                <a:ea typeface="Lora SemiBold"/>
                <a:cs typeface="Lora SemiBold"/>
                <a:sym typeface="Lora SemiBold"/>
              </a:rPr>
              <a:t>edges</a:t>
            </a:r>
            <a:r>
              <a:rPr lang="en" sz="2755">
                <a:solidFill>
                  <a:srgbClr val="292929"/>
                </a:solidFill>
                <a:highlight>
                  <a:srgbClr val="FFFFFF"/>
                </a:highlight>
                <a:latin typeface="Lora SemiBold"/>
                <a:ea typeface="Lora SemiBold"/>
                <a:cs typeface="Lora SemiBold"/>
                <a:sym typeface="Lora SemiBold"/>
              </a:rPr>
              <a:t> .</a:t>
            </a:r>
            <a:endParaRPr sz="2755">
              <a:solidFill>
                <a:srgbClr val="292929"/>
              </a:solidFill>
              <a:highlight>
                <a:srgbClr val="FFFFFF"/>
              </a:highlight>
              <a:latin typeface="Lora SemiBold"/>
              <a:ea typeface="Lora SemiBold"/>
              <a:cs typeface="Lora SemiBold"/>
              <a:sym typeface="Lora SemiBold"/>
            </a:endParaRPr>
          </a:p>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body" idx="1"/>
          </p:nvPr>
        </p:nvSpPr>
        <p:spPr>
          <a:xfrm>
            <a:off x="0" y="682175"/>
            <a:ext cx="9144000" cy="4461300"/>
          </a:xfrm>
          <a:prstGeom prst="rect">
            <a:avLst/>
          </a:prstGeom>
        </p:spPr>
        <p:txBody>
          <a:bodyPr spcFirstLastPara="1" wrap="square" lIns="91425" tIns="91425" rIns="91425" bIns="91425" anchor="ctr" anchorCtr="0">
            <a:normAutofit/>
          </a:bodyPr>
          <a:lstStyle/>
          <a:p>
            <a:pPr marL="749300" lvl="0" indent="-323850" algn="just" rtl="0">
              <a:lnSpc>
                <a:spcPct val="190909"/>
              </a:lnSpc>
              <a:spcBef>
                <a:spcPts val="1400"/>
              </a:spcBef>
              <a:spcAft>
                <a:spcPts val="0"/>
              </a:spcAft>
              <a:buClr>
                <a:srgbClr val="292929"/>
              </a:buClr>
              <a:buSzPts val="1500"/>
              <a:buFont typeface="Georgia"/>
              <a:buChar char="●"/>
            </a:pPr>
            <a:r>
              <a:rPr lang="en" sz="1500" b="1" dirty="0">
                <a:solidFill>
                  <a:srgbClr val="FF0000"/>
                </a:solidFill>
                <a:latin typeface="Georgia"/>
                <a:ea typeface="Georgia"/>
                <a:cs typeface="Georgia"/>
                <a:sym typeface="Georgia"/>
              </a:rPr>
              <a:t>Detection:</a:t>
            </a:r>
            <a:r>
              <a:rPr lang="en" sz="1500" dirty="0">
                <a:solidFill>
                  <a:srgbClr val="292929"/>
                </a:solidFill>
                <a:latin typeface="Georgia"/>
                <a:ea typeface="Georgia"/>
                <a:cs typeface="Georgia"/>
                <a:sym typeface="Georgia"/>
              </a:rPr>
              <a:t> Identify the </a:t>
            </a:r>
            <a:r>
              <a:rPr lang="en" sz="1500" b="1" dirty="0">
                <a:solidFill>
                  <a:srgbClr val="292929"/>
                </a:solidFill>
                <a:latin typeface="Georgia"/>
                <a:ea typeface="Georgia"/>
                <a:cs typeface="Georgia"/>
                <a:sym typeface="Georgia"/>
              </a:rPr>
              <a:t>Interest Point.</a:t>
            </a:r>
            <a:r>
              <a:rPr lang="en" sz="1500" dirty="0">
                <a:solidFill>
                  <a:srgbClr val="292929"/>
                </a:solidFill>
                <a:highlight>
                  <a:srgbClr val="FFFFFF"/>
                </a:highlight>
                <a:latin typeface="Georgia"/>
                <a:ea typeface="Georgia"/>
                <a:cs typeface="Georgia"/>
                <a:sym typeface="Georgia"/>
              </a:rPr>
              <a:t> It’s intersection point between two or more edge segments.</a:t>
            </a:r>
            <a:endParaRPr sz="1500" b="1" dirty="0">
              <a:solidFill>
                <a:srgbClr val="292929"/>
              </a:solidFill>
              <a:latin typeface="Georgia"/>
              <a:ea typeface="Georgia"/>
              <a:cs typeface="Georgia"/>
              <a:sym typeface="Georgia"/>
            </a:endParaRPr>
          </a:p>
          <a:p>
            <a:pPr marL="749300" lvl="0" indent="-323850" algn="just" rtl="0">
              <a:lnSpc>
                <a:spcPct val="190909"/>
              </a:lnSpc>
              <a:spcBef>
                <a:spcPts val="0"/>
              </a:spcBef>
              <a:spcAft>
                <a:spcPts val="0"/>
              </a:spcAft>
              <a:buClr>
                <a:srgbClr val="292929"/>
              </a:buClr>
              <a:buSzPts val="1500"/>
              <a:buFont typeface="Georgia"/>
              <a:buChar char="●"/>
            </a:pPr>
            <a:r>
              <a:rPr lang="en" sz="1500" b="1" dirty="0">
                <a:solidFill>
                  <a:srgbClr val="CC0000"/>
                </a:solidFill>
                <a:highlight>
                  <a:srgbClr val="FFFFFF"/>
                </a:highlight>
                <a:latin typeface="Georgia"/>
                <a:ea typeface="Georgia"/>
                <a:cs typeface="Georgia"/>
                <a:sym typeface="Georgia"/>
              </a:rPr>
              <a:t>Description:</a:t>
            </a:r>
            <a:r>
              <a:rPr lang="en" sz="1500" dirty="0">
                <a:solidFill>
                  <a:srgbClr val="292929"/>
                </a:solidFill>
                <a:highlight>
                  <a:srgbClr val="FFFFFF"/>
                </a:highlight>
                <a:latin typeface="Georgia"/>
                <a:ea typeface="Georgia"/>
                <a:cs typeface="Georgia"/>
                <a:sym typeface="Georgia"/>
              </a:rPr>
              <a:t> The local appearance around each feature point is described in some way that is (ideally) invariant under changes in illumination, translation, scale, and in-plane rotation. We typically end up with a descriptor vector for each feature point.</a:t>
            </a:r>
            <a:endParaRPr sz="1500" dirty="0">
              <a:solidFill>
                <a:srgbClr val="292929"/>
              </a:solidFill>
              <a:highlight>
                <a:srgbClr val="FFFFFF"/>
              </a:highlight>
              <a:latin typeface="Georgia"/>
              <a:ea typeface="Georgia"/>
              <a:cs typeface="Georgia"/>
              <a:sym typeface="Georgia"/>
            </a:endParaRPr>
          </a:p>
          <a:p>
            <a:pPr marL="749300" lvl="0" indent="-323850" algn="just" rtl="0">
              <a:lnSpc>
                <a:spcPct val="190909"/>
              </a:lnSpc>
              <a:spcBef>
                <a:spcPts val="0"/>
              </a:spcBef>
              <a:spcAft>
                <a:spcPts val="0"/>
              </a:spcAft>
              <a:buClr>
                <a:srgbClr val="292929"/>
              </a:buClr>
              <a:buSzPts val="1500"/>
              <a:buFont typeface="Georgia"/>
              <a:buChar char="●"/>
            </a:pPr>
            <a:r>
              <a:rPr lang="en" sz="1500" b="1" dirty="0">
                <a:solidFill>
                  <a:srgbClr val="FF0000"/>
                </a:solidFill>
                <a:highlight>
                  <a:srgbClr val="FFFFFF"/>
                </a:highlight>
                <a:latin typeface="Georgia"/>
                <a:ea typeface="Georgia"/>
                <a:cs typeface="Georgia"/>
                <a:sym typeface="Georgia"/>
              </a:rPr>
              <a:t>Matching:</a:t>
            </a:r>
            <a:r>
              <a:rPr lang="en" sz="1500" dirty="0">
                <a:solidFill>
                  <a:srgbClr val="292929"/>
                </a:solidFill>
                <a:highlight>
                  <a:srgbClr val="FFFFFF"/>
                </a:highlight>
                <a:latin typeface="Georgia"/>
                <a:ea typeface="Georgia"/>
                <a:cs typeface="Georgia"/>
                <a:sym typeface="Georgia"/>
              </a:rPr>
              <a:t> Descriptors are compared across the images, to identify similar features. For two images we may get a set of pairs (</a:t>
            </a:r>
            <a:r>
              <a:rPr lang="en" sz="1500" b="1" i="1" dirty="0">
                <a:solidFill>
                  <a:srgbClr val="292929"/>
                </a:solidFill>
                <a:highlight>
                  <a:srgbClr val="FFFFFF"/>
                </a:highlight>
                <a:latin typeface="Georgia"/>
                <a:ea typeface="Georgia"/>
                <a:cs typeface="Georgia"/>
                <a:sym typeface="Georgia"/>
              </a:rPr>
              <a:t>Xi, Yi</a:t>
            </a:r>
            <a:r>
              <a:rPr lang="en" sz="1500" dirty="0">
                <a:solidFill>
                  <a:srgbClr val="292929"/>
                </a:solidFill>
                <a:highlight>
                  <a:srgbClr val="FFFFFF"/>
                </a:highlight>
                <a:latin typeface="Georgia"/>
                <a:ea typeface="Georgia"/>
                <a:cs typeface="Georgia"/>
                <a:sym typeface="Georgia"/>
              </a:rPr>
              <a:t>) ↔ (</a:t>
            </a:r>
            <a:r>
              <a:rPr lang="en" sz="1500" b="1" i="1" dirty="0">
                <a:solidFill>
                  <a:srgbClr val="292929"/>
                </a:solidFill>
                <a:highlight>
                  <a:srgbClr val="FFFFFF"/>
                </a:highlight>
                <a:latin typeface="Georgia"/>
                <a:ea typeface="Georgia"/>
                <a:cs typeface="Georgia"/>
                <a:sym typeface="Georgia"/>
              </a:rPr>
              <a:t>Xi`, Yi`</a:t>
            </a:r>
            <a:r>
              <a:rPr lang="en" sz="1500" dirty="0">
                <a:solidFill>
                  <a:srgbClr val="292929"/>
                </a:solidFill>
                <a:highlight>
                  <a:srgbClr val="FFFFFF"/>
                </a:highlight>
                <a:latin typeface="Georgia"/>
                <a:ea typeface="Georgia"/>
                <a:cs typeface="Georgia"/>
                <a:sym typeface="Georgia"/>
              </a:rPr>
              <a:t>), where (</a:t>
            </a:r>
            <a:r>
              <a:rPr lang="en" sz="1500" b="1" i="1" dirty="0">
                <a:solidFill>
                  <a:srgbClr val="292929"/>
                </a:solidFill>
                <a:highlight>
                  <a:srgbClr val="FFFFFF"/>
                </a:highlight>
                <a:latin typeface="Georgia"/>
                <a:ea typeface="Georgia"/>
                <a:cs typeface="Georgia"/>
                <a:sym typeface="Georgia"/>
              </a:rPr>
              <a:t>Xi, Yi</a:t>
            </a:r>
            <a:r>
              <a:rPr lang="en" sz="1500" dirty="0">
                <a:solidFill>
                  <a:srgbClr val="292929"/>
                </a:solidFill>
                <a:highlight>
                  <a:srgbClr val="FFFFFF"/>
                </a:highlight>
                <a:latin typeface="Georgia"/>
                <a:ea typeface="Georgia"/>
                <a:cs typeface="Georgia"/>
                <a:sym typeface="Georgia"/>
              </a:rPr>
              <a:t>) is a feature in one image and (</a:t>
            </a:r>
            <a:r>
              <a:rPr lang="en" sz="1500" b="1" i="1" dirty="0">
                <a:solidFill>
                  <a:srgbClr val="292929"/>
                </a:solidFill>
                <a:highlight>
                  <a:srgbClr val="FFFFFF"/>
                </a:highlight>
                <a:latin typeface="Georgia"/>
                <a:ea typeface="Georgia"/>
                <a:cs typeface="Georgia"/>
                <a:sym typeface="Georgia"/>
              </a:rPr>
              <a:t>Xi`, Yi`</a:t>
            </a:r>
            <a:r>
              <a:rPr lang="en" sz="1500" dirty="0">
                <a:solidFill>
                  <a:srgbClr val="292929"/>
                </a:solidFill>
                <a:highlight>
                  <a:srgbClr val="FFFFFF"/>
                </a:highlight>
                <a:latin typeface="Georgia"/>
                <a:ea typeface="Georgia"/>
                <a:cs typeface="Georgia"/>
                <a:sym typeface="Georgia"/>
              </a:rPr>
              <a:t>) its matching feature in the other image.</a:t>
            </a:r>
            <a:endParaRPr sz="1500" dirty="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dirty="0"/>
          </a:p>
        </p:txBody>
      </p:sp>
      <p:sp>
        <p:nvSpPr>
          <p:cNvPr id="2" name="TextBox 1">
            <a:extLst>
              <a:ext uri="{FF2B5EF4-FFF2-40B4-BE49-F238E27FC236}">
                <a16:creationId xmlns:a16="http://schemas.microsoft.com/office/drawing/2014/main" id="{CB9AEE9A-48AC-8A0D-E4EF-96D264BB12F4}"/>
              </a:ext>
            </a:extLst>
          </p:cNvPr>
          <p:cNvSpPr txBox="1"/>
          <p:nvPr/>
        </p:nvSpPr>
        <p:spPr>
          <a:xfrm>
            <a:off x="825500" y="482600"/>
            <a:ext cx="4400550" cy="707886"/>
          </a:xfrm>
          <a:prstGeom prst="rect">
            <a:avLst/>
          </a:prstGeom>
          <a:noFill/>
        </p:spPr>
        <p:txBody>
          <a:bodyPr wrap="square" rtlCol="0">
            <a:spAutoFit/>
          </a:bodyPr>
          <a:lstStyle/>
          <a:p>
            <a:r>
              <a:rPr lang="en-IN" sz="2000" b="1" u="sng" dirty="0"/>
              <a:t>MAIN  COMPONENT OF FEATURE DETECTION &amp; MATCHING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p:nvPr/>
        </p:nvSpPr>
        <p:spPr>
          <a:xfrm>
            <a:off x="100250" y="28325"/>
            <a:ext cx="608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Source Sans Pro"/>
              <a:ea typeface="Source Sans Pro"/>
              <a:cs typeface="Source Sans Pro"/>
              <a:sym typeface="Source Sans Pro"/>
            </a:endParaRPr>
          </a:p>
        </p:txBody>
      </p:sp>
      <p:sp>
        <p:nvSpPr>
          <p:cNvPr id="100" name="Google Shape;100;p20"/>
          <p:cNvSpPr txBox="1"/>
          <p:nvPr/>
        </p:nvSpPr>
        <p:spPr>
          <a:xfrm>
            <a:off x="-19625" y="17425"/>
            <a:ext cx="9144000" cy="537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b="1" u="sng">
                <a:solidFill>
                  <a:srgbClr val="351C75"/>
                </a:solidFill>
                <a:highlight>
                  <a:srgbClr val="FFFFFF"/>
                </a:highlight>
              </a:rPr>
              <a:t>FEATURE DETECTION :</a:t>
            </a:r>
            <a:endParaRPr sz="2800" b="1" u="sng">
              <a:solidFill>
                <a:srgbClr val="351C75"/>
              </a:solidFill>
              <a:highlight>
                <a:srgbClr val="FFFFFF"/>
              </a:highlight>
            </a:endParaRPr>
          </a:p>
          <a:p>
            <a:pPr marL="0" lvl="0" indent="0" algn="l" rtl="0">
              <a:spcBef>
                <a:spcPts val="0"/>
              </a:spcBef>
              <a:spcAft>
                <a:spcPts val="0"/>
              </a:spcAft>
              <a:buNone/>
            </a:pPr>
            <a:r>
              <a:rPr lang="en" sz="1300">
                <a:solidFill>
                  <a:srgbClr val="273239"/>
                </a:solidFill>
                <a:highlight>
                  <a:srgbClr val="FFFFFF"/>
                </a:highlight>
              </a:rPr>
              <a:t>Feature detection is the process of checking the important features of the image, features of the image can be edges, corners, ridges, and blobs in the images.</a:t>
            </a:r>
            <a:endParaRPr sz="1300">
              <a:solidFill>
                <a:srgbClr val="273239"/>
              </a:solidFill>
              <a:highlight>
                <a:srgbClr val="FFFFFF"/>
              </a:highlight>
            </a:endParaRPr>
          </a:p>
          <a:p>
            <a:pPr marL="0" lvl="0" indent="0" algn="l" rtl="0">
              <a:spcBef>
                <a:spcPts val="0"/>
              </a:spcBef>
              <a:spcAft>
                <a:spcPts val="0"/>
              </a:spcAft>
              <a:buNone/>
            </a:pPr>
            <a:endParaRPr sz="1000">
              <a:solidFill>
                <a:srgbClr val="273239"/>
              </a:solidFill>
              <a:highlight>
                <a:srgbClr val="FFFFFF"/>
              </a:highlight>
            </a:endParaRPr>
          </a:p>
          <a:p>
            <a:pPr marL="0" lvl="0" indent="0" algn="l" rtl="0">
              <a:spcBef>
                <a:spcPts val="0"/>
              </a:spcBef>
              <a:spcAft>
                <a:spcPts val="0"/>
              </a:spcAft>
              <a:buNone/>
            </a:pPr>
            <a:r>
              <a:rPr lang="en" sz="1600" b="1">
                <a:solidFill>
                  <a:srgbClr val="3C78D8"/>
                </a:solidFill>
                <a:highlight>
                  <a:srgbClr val="FFFFFF"/>
                </a:highlight>
              </a:rPr>
              <a:t>FEATURE DESCRIPTOR</a:t>
            </a:r>
            <a:r>
              <a:rPr lang="en" sz="1000">
                <a:solidFill>
                  <a:srgbClr val="273239"/>
                </a:solidFill>
                <a:highlight>
                  <a:srgbClr val="FFFFFF"/>
                </a:highlight>
              </a:rPr>
              <a:t> :</a:t>
            </a:r>
            <a:endParaRPr sz="1000">
              <a:solidFill>
                <a:srgbClr val="273239"/>
              </a:solidFill>
              <a:highlight>
                <a:srgbClr val="FFFFFF"/>
              </a:highlight>
            </a:endParaRPr>
          </a:p>
          <a:p>
            <a:pPr marL="0" lvl="0" indent="0" algn="l" rtl="0">
              <a:spcBef>
                <a:spcPts val="0"/>
              </a:spcBef>
              <a:spcAft>
                <a:spcPts val="0"/>
              </a:spcAft>
              <a:buNone/>
            </a:pPr>
            <a:endParaRPr sz="1200">
              <a:solidFill>
                <a:srgbClr val="273239"/>
              </a:solidFill>
              <a:highlight>
                <a:srgbClr val="FFFFFF"/>
              </a:highlight>
            </a:endParaRPr>
          </a:p>
          <a:p>
            <a:pPr marL="0" lvl="0" indent="0" algn="l" rtl="0">
              <a:spcBef>
                <a:spcPts val="0"/>
              </a:spcBef>
              <a:spcAft>
                <a:spcPts val="0"/>
              </a:spcAft>
              <a:buNone/>
            </a:pPr>
            <a:r>
              <a:rPr lang="en" sz="1650">
                <a:solidFill>
                  <a:srgbClr val="292929"/>
                </a:solidFill>
                <a:highlight>
                  <a:srgbClr val="FFFFFF"/>
                </a:highlight>
                <a:latin typeface="Georgia"/>
                <a:ea typeface="Georgia"/>
                <a:cs typeface="Georgia"/>
                <a:sym typeface="Georgia"/>
              </a:rPr>
              <a:t>A feature descriptor is an algorithm which takes an image and outputs feature descriptors/feature vectors.</a:t>
            </a:r>
            <a:endParaRPr sz="165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5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 sz="1650">
                <a:solidFill>
                  <a:srgbClr val="292929"/>
                </a:solidFill>
                <a:highlight>
                  <a:srgbClr val="FFFFFF"/>
                </a:highlight>
                <a:latin typeface="Georgia"/>
                <a:ea typeface="Georgia"/>
                <a:cs typeface="Georgia"/>
                <a:sym typeface="Georgia"/>
              </a:rPr>
              <a:t>Feature descriptors encode interesting information into a series of numbers and act as a sort of numerical “</a:t>
            </a:r>
            <a:r>
              <a:rPr lang="en" sz="1650" u="sng">
                <a:solidFill>
                  <a:srgbClr val="292929"/>
                </a:solidFill>
                <a:highlight>
                  <a:srgbClr val="FFFFFF"/>
                </a:highlight>
                <a:latin typeface="Georgia"/>
                <a:ea typeface="Georgia"/>
                <a:cs typeface="Georgia"/>
                <a:sym typeface="Georgia"/>
              </a:rPr>
              <a:t>fingerprint</a:t>
            </a:r>
            <a:r>
              <a:rPr lang="en" sz="1650">
                <a:solidFill>
                  <a:srgbClr val="292929"/>
                </a:solidFill>
                <a:highlight>
                  <a:srgbClr val="FFFFFF"/>
                </a:highlight>
                <a:latin typeface="Georgia"/>
                <a:ea typeface="Georgia"/>
                <a:cs typeface="Georgia"/>
                <a:sym typeface="Georgia"/>
              </a:rPr>
              <a:t>” that can be used to differentiate one feature from another.</a:t>
            </a:r>
            <a:endParaRPr sz="165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5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 sz="1650">
                <a:solidFill>
                  <a:srgbClr val="292929"/>
                </a:solidFill>
                <a:highlight>
                  <a:srgbClr val="FFFFFF"/>
                </a:highlight>
                <a:latin typeface="Georgia"/>
                <a:ea typeface="Georgia"/>
                <a:cs typeface="Georgia"/>
                <a:sym typeface="Georgia"/>
              </a:rPr>
              <a:t>Ideally, this information would be invariant (NEVER CHANGING)  under image transformation, so we can find the feature again even if the image is transformed in some way.</a:t>
            </a:r>
            <a:endParaRPr sz="165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5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r>
              <a:rPr lang="en" sz="1650">
                <a:solidFill>
                  <a:srgbClr val="292929"/>
                </a:solidFill>
                <a:highlight>
                  <a:srgbClr val="FFFFFF"/>
                </a:highlight>
                <a:latin typeface="Georgia"/>
                <a:ea typeface="Georgia"/>
                <a:cs typeface="Georgia"/>
                <a:sym typeface="Georgia"/>
              </a:rPr>
              <a:t>Descriptors can be categorized into two classes:</a:t>
            </a:r>
            <a:endParaRPr sz="165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sz="1650">
              <a:solidFill>
                <a:srgbClr val="292929"/>
              </a:solidFill>
              <a:highlight>
                <a:srgbClr val="FFFFFF"/>
              </a:highlight>
              <a:latin typeface="Georgia"/>
              <a:ea typeface="Georgia"/>
              <a:cs typeface="Georgia"/>
              <a:sym typeface="Georgia"/>
            </a:endParaRPr>
          </a:p>
          <a:p>
            <a:pPr marL="457200" lvl="0" indent="-333375" algn="l" rtl="0">
              <a:spcBef>
                <a:spcPts val="0"/>
              </a:spcBef>
              <a:spcAft>
                <a:spcPts val="0"/>
              </a:spcAft>
              <a:buClr>
                <a:srgbClr val="38761D"/>
              </a:buClr>
              <a:buSzPts val="1650"/>
              <a:buFont typeface="Georgia"/>
              <a:buChar char="➔"/>
            </a:pPr>
            <a:r>
              <a:rPr lang="en" sz="1650" u="sng">
                <a:solidFill>
                  <a:srgbClr val="351C75"/>
                </a:solidFill>
                <a:highlight>
                  <a:srgbClr val="FFFFFF"/>
                </a:highlight>
                <a:latin typeface="Georgia"/>
                <a:ea typeface="Georgia"/>
                <a:cs typeface="Georgia"/>
                <a:sym typeface="Georgia"/>
              </a:rPr>
              <a:t>LOCAL DESCRIPTORS </a:t>
            </a:r>
            <a:r>
              <a:rPr lang="en" sz="1650">
                <a:solidFill>
                  <a:srgbClr val="38761D"/>
                </a:solidFill>
                <a:highlight>
                  <a:srgbClr val="FFFFFF"/>
                </a:highlight>
                <a:latin typeface="Georgia"/>
                <a:ea typeface="Georgia"/>
                <a:cs typeface="Georgia"/>
                <a:sym typeface="Georgia"/>
              </a:rPr>
              <a:t>(</a:t>
            </a:r>
            <a:r>
              <a:rPr lang="en" sz="1650">
                <a:solidFill>
                  <a:srgbClr val="292929"/>
                </a:solidFill>
                <a:highlight>
                  <a:srgbClr val="FFFFFF"/>
                </a:highlight>
                <a:latin typeface="Georgia"/>
                <a:ea typeface="Georgia"/>
                <a:cs typeface="Georgia"/>
                <a:sym typeface="Georgia"/>
              </a:rPr>
              <a:t>try to resemble shape &amp; appearance only in a local neighborhood around a point)</a:t>
            </a:r>
            <a:endParaRPr sz="1650">
              <a:solidFill>
                <a:srgbClr val="38761D"/>
              </a:solidFill>
              <a:highlight>
                <a:srgbClr val="FFFFFF"/>
              </a:highlight>
              <a:latin typeface="Georgia"/>
              <a:ea typeface="Georgia"/>
              <a:cs typeface="Georgia"/>
              <a:sym typeface="Georgia"/>
            </a:endParaRPr>
          </a:p>
          <a:p>
            <a:pPr marL="457200" lvl="0" indent="-333375" algn="l" rtl="0">
              <a:spcBef>
                <a:spcPts val="0"/>
              </a:spcBef>
              <a:spcAft>
                <a:spcPts val="0"/>
              </a:spcAft>
              <a:buClr>
                <a:srgbClr val="38761D"/>
              </a:buClr>
              <a:buSzPts val="1650"/>
              <a:buFont typeface="Georgia"/>
              <a:buChar char="➔"/>
            </a:pPr>
            <a:r>
              <a:rPr lang="en" sz="1650" u="sng">
                <a:solidFill>
                  <a:srgbClr val="351C75"/>
                </a:solidFill>
                <a:highlight>
                  <a:srgbClr val="FFFFFF"/>
                </a:highlight>
                <a:latin typeface="Georgia"/>
                <a:ea typeface="Georgia"/>
                <a:cs typeface="Georgia"/>
                <a:sym typeface="Georgia"/>
              </a:rPr>
              <a:t>GLOBAL DESCRIPTORS </a:t>
            </a:r>
            <a:r>
              <a:rPr lang="en" sz="1650">
                <a:solidFill>
                  <a:srgbClr val="38761D"/>
                </a:solidFill>
                <a:highlight>
                  <a:srgbClr val="FFFFFF"/>
                </a:highlight>
                <a:latin typeface="Georgia"/>
                <a:ea typeface="Georgia"/>
                <a:cs typeface="Georgia"/>
                <a:sym typeface="Georgia"/>
              </a:rPr>
              <a:t>(</a:t>
            </a:r>
            <a:r>
              <a:rPr lang="en" sz="1650">
                <a:solidFill>
                  <a:srgbClr val="292929"/>
                </a:solidFill>
                <a:highlight>
                  <a:srgbClr val="FFFFFF"/>
                </a:highlight>
                <a:latin typeface="Georgia"/>
                <a:ea typeface="Georgia"/>
                <a:cs typeface="Georgia"/>
                <a:sym typeface="Georgia"/>
              </a:rPr>
              <a:t>describes the whole image. </a:t>
            </a:r>
            <a:r>
              <a:rPr lang="en" sz="1650">
                <a:solidFill>
                  <a:srgbClr val="38761D"/>
                </a:solidFill>
                <a:highlight>
                  <a:srgbClr val="FFFFFF"/>
                </a:highlight>
                <a:latin typeface="Georgia"/>
                <a:ea typeface="Georgia"/>
                <a:cs typeface="Georgia"/>
                <a:sym typeface="Georgia"/>
              </a:rPr>
              <a:t>)</a:t>
            </a:r>
            <a:endParaRPr sz="1650">
              <a:solidFill>
                <a:srgbClr val="38761D"/>
              </a:solidFill>
              <a:highlight>
                <a:srgbClr val="FFFFFF"/>
              </a:highlight>
              <a:latin typeface="Georgia"/>
              <a:ea typeface="Georgia"/>
              <a:cs typeface="Georgia"/>
              <a:sym typeface="Georgia"/>
            </a:endParaRPr>
          </a:p>
          <a:p>
            <a:pPr marL="457200" lvl="0" indent="0" algn="l" rtl="0">
              <a:spcBef>
                <a:spcPts val="0"/>
              </a:spcBef>
              <a:spcAft>
                <a:spcPts val="0"/>
              </a:spcAft>
              <a:buNone/>
            </a:pPr>
            <a:endParaRPr>
              <a:solidFill>
                <a:srgbClr val="38761D"/>
              </a:solidFill>
              <a:highlight>
                <a:srgbClr val="FFFFFF"/>
              </a:highlight>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2"/>
          <p:cNvSpPr txBox="1">
            <a:spLocks noGrp="1"/>
          </p:cNvSpPr>
          <p:nvPr>
            <p:ph type="title"/>
          </p:nvPr>
        </p:nvSpPr>
        <p:spPr>
          <a:xfrm>
            <a:off x="60875" y="0"/>
            <a:ext cx="1183500" cy="78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i="1" u="sng">
                <a:solidFill>
                  <a:schemeClr val="accent5"/>
                </a:solidFill>
              </a:rPr>
              <a:t>ORB</a:t>
            </a:r>
            <a:endParaRPr i="1" u="sng">
              <a:solidFill>
                <a:schemeClr val="accent5"/>
              </a:solidFill>
            </a:endParaRPr>
          </a:p>
        </p:txBody>
      </p:sp>
      <p:sp>
        <p:nvSpPr>
          <p:cNvPr id="112" name="Google Shape;112;p22"/>
          <p:cNvSpPr txBox="1"/>
          <p:nvPr/>
        </p:nvSpPr>
        <p:spPr>
          <a:xfrm>
            <a:off x="104550" y="2571750"/>
            <a:ext cx="8934900" cy="20163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endParaRPr sz="1700" dirty="0">
              <a:solidFill>
                <a:srgbClr val="FF0000"/>
              </a:solidFill>
              <a:latin typeface="Georgia"/>
              <a:ea typeface="Georgia"/>
              <a:cs typeface="Georgia"/>
              <a:sym typeface="Georgia"/>
            </a:endParaRPr>
          </a:p>
          <a:p>
            <a:pPr marL="457200" lvl="0" indent="-336550" algn="l" rtl="0">
              <a:spcBef>
                <a:spcPts val="0"/>
              </a:spcBef>
              <a:spcAft>
                <a:spcPts val="0"/>
              </a:spcAft>
              <a:buClr>
                <a:srgbClr val="FF0000"/>
              </a:buClr>
              <a:buSzPts val="1700"/>
              <a:buFont typeface="Georgia"/>
              <a:buChar char="➔"/>
            </a:pPr>
            <a:r>
              <a:rPr lang="en" sz="1700" dirty="0">
                <a:solidFill>
                  <a:srgbClr val="FF0000"/>
                </a:solidFill>
                <a:latin typeface="Georgia"/>
                <a:ea typeface="Georgia"/>
                <a:cs typeface="Georgia"/>
                <a:sym typeface="Georgia"/>
              </a:rPr>
              <a:t>ORB performs  well as SIFT on the task of feature detection (and is better than SURF) while being almost two orders of magnitude faster. </a:t>
            </a:r>
            <a:endParaRPr sz="1700" dirty="0">
              <a:solidFill>
                <a:srgbClr val="FF0000"/>
              </a:solidFill>
              <a:latin typeface="Georgia"/>
              <a:ea typeface="Georgia"/>
              <a:cs typeface="Georgia"/>
              <a:sym typeface="Georgia"/>
            </a:endParaRPr>
          </a:p>
          <a:p>
            <a:pPr marL="457200" lvl="0" indent="0" algn="l" rtl="0">
              <a:spcBef>
                <a:spcPts val="0"/>
              </a:spcBef>
              <a:spcAft>
                <a:spcPts val="0"/>
              </a:spcAft>
              <a:buNone/>
            </a:pPr>
            <a:endParaRPr sz="1700" dirty="0">
              <a:solidFill>
                <a:srgbClr val="FF0000"/>
              </a:solidFill>
              <a:latin typeface="Georgia"/>
              <a:ea typeface="Georgia"/>
              <a:cs typeface="Georgia"/>
              <a:sym typeface="Georgia"/>
            </a:endParaRPr>
          </a:p>
          <a:p>
            <a:pPr marL="457200" lvl="0" indent="0" algn="l" rtl="0">
              <a:spcBef>
                <a:spcPts val="0"/>
              </a:spcBef>
              <a:spcAft>
                <a:spcPts val="0"/>
              </a:spcAft>
              <a:buNone/>
            </a:pPr>
            <a:endParaRPr sz="1700" dirty="0">
              <a:solidFill>
                <a:srgbClr val="FF0000"/>
              </a:solidFill>
              <a:latin typeface="Georgia"/>
              <a:ea typeface="Georgia"/>
              <a:cs typeface="Georgia"/>
              <a:sym typeface="Georgia"/>
            </a:endParaRPr>
          </a:p>
          <a:p>
            <a:pPr marL="457200" lvl="0" indent="-336550" algn="l" rtl="0">
              <a:spcBef>
                <a:spcPts val="0"/>
              </a:spcBef>
              <a:spcAft>
                <a:spcPts val="0"/>
              </a:spcAft>
              <a:buClr>
                <a:srgbClr val="FF0000"/>
              </a:buClr>
              <a:buSzPts val="1700"/>
              <a:buFont typeface="Georgia"/>
              <a:buChar char="➔"/>
            </a:pPr>
            <a:r>
              <a:rPr lang="en" sz="1700" dirty="0">
                <a:solidFill>
                  <a:srgbClr val="FF0000"/>
                </a:solidFill>
                <a:latin typeface="Georgia"/>
                <a:ea typeface="Georgia"/>
                <a:cs typeface="Georgia"/>
                <a:sym typeface="Georgia"/>
              </a:rPr>
              <a:t>ORB builds on the well-known FAST keypoint detector and the BRIEF descriptor. Both of these techniques are attractive because of their good performance and low cost. </a:t>
            </a:r>
            <a:endParaRPr sz="1600" dirty="0">
              <a:solidFill>
                <a:srgbClr val="FF0000"/>
              </a:solidFill>
              <a:latin typeface="Source Sans Pro"/>
              <a:ea typeface="Source Sans Pro"/>
              <a:cs typeface="Source Sans Pro"/>
              <a:sym typeface="Source Sans Pro"/>
            </a:endParaRPr>
          </a:p>
        </p:txBody>
      </p:sp>
      <p:sp>
        <p:nvSpPr>
          <p:cNvPr id="113" name="Google Shape;113;p22"/>
          <p:cNvSpPr txBox="1"/>
          <p:nvPr/>
        </p:nvSpPr>
        <p:spPr>
          <a:xfrm>
            <a:off x="297350" y="428175"/>
            <a:ext cx="8434500" cy="2342534"/>
          </a:xfrm>
          <a:prstGeom prst="rect">
            <a:avLst/>
          </a:prstGeom>
          <a:noFill/>
          <a:ln>
            <a:noFill/>
          </a:ln>
        </p:spPr>
        <p:txBody>
          <a:bodyPr spcFirstLastPara="1" wrap="square" lIns="91425" tIns="91425" rIns="91425" bIns="91425" anchor="t" anchorCtr="0">
            <a:spAutoFit/>
          </a:bodyPr>
          <a:lstStyle/>
          <a:p>
            <a:pPr marL="0" lvl="0" indent="0" algn="l" rtl="0">
              <a:lnSpc>
                <a:spcPct val="190909"/>
              </a:lnSpc>
              <a:spcBef>
                <a:spcPts val="1700"/>
              </a:spcBef>
              <a:spcAft>
                <a:spcPts val="0"/>
              </a:spcAft>
              <a:buNone/>
            </a:pPr>
            <a:r>
              <a:rPr lang="en" sz="1600" b="1" u="sng" dirty="0">
                <a:solidFill>
                  <a:srgbClr val="1C4587"/>
                </a:solidFill>
                <a:latin typeface="Georgia"/>
                <a:ea typeface="Georgia"/>
                <a:cs typeface="Georgia"/>
                <a:sym typeface="Georgia"/>
              </a:rPr>
              <a:t>Oriented FAST and Rotated BRIEF (ORB)</a:t>
            </a:r>
            <a:r>
              <a:rPr lang="en" sz="1600" dirty="0">
                <a:solidFill>
                  <a:srgbClr val="292929"/>
                </a:solidFill>
                <a:latin typeface="Georgia"/>
                <a:ea typeface="Georgia"/>
                <a:cs typeface="Georgia"/>
                <a:sym typeface="Georgia"/>
              </a:rPr>
              <a:t> was developed at OpenCV labs by Ethan Rublee, Vincent Rabaud, Kurt Konolige, and Gary R. Bradski in 2011, as an efficient and viable alternative to SIFT and SURF.</a:t>
            </a:r>
            <a:r>
              <a:rPr lang="en" sz="1700" dirty="0">
                <a:solidFill>
                  <a:srgbClr val="FF0000"/>
                </a:solidFill>
                <a:latin typeface="Georgia"/>
                <a:ea typeface="Georgia"/>
                <a:cs typeface="Georgia"/>
                <a:sym typeface="Georgia"/>
              </a:rPr>
              <a:t>ORB was conceived mainly because SIFT and SURF are patented algorithms. ORB, however, is free to use.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p23"/>
          <p:cNvPicPr preferRelativeResize="0"/>
          <p:nvPr/>
        </p:nvPicPr>
        <p:blipFill rotWithShape="1">
          <a:blip r:embed="rId3">
            <a:alphaModFix/>
          </a:blip>
          <a:srcRect b="3642"/>
          <a:stretch/>
        </p:blipFill>
        <p:spPr>
          <a:xfrm>
            <a:off x="-63200" y="-47950"/>
            <a:ext cx="9207199" cy="5191449"/>
          </a:xfrm>
          <a:prstGeom prst="rect">
            <a:avLst/>
          </a:prstGeom>
          <a:noFill/>
          <a:ln>
            <a:noFill/>
          </a:ln>
        </p:spPr>
      </p:pic>
    </p:spTree>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TotalTime>
  <Words>1383</Words>
  <Application>Microsoft Office PowerPoint</Application>
  <PresentationFormat>On-screen Show (16:9)</PresentationFormat>
  <Paragraphs>103</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Roboto</vt:lpstr>
      <vt:lpstr>Arial</vt:lpstr>
      <vt:lpstr>Lora SemiBold</vt:lpstr>
      <vt:lpstr>Source Sans Pro</vt:lpstr>
      <vt:lpstr>Georgia</vt:lpstr>
      <vt:lpstr>Raleway</vt:lpstr>
      <vt:lpstr>Plum</vt:lpstr>
      <vt:lpstr>  Augmented Reality (AR)</vt:lpstr>
      <vt:lpstr>Content :</vt:lpstr>
      <vt:lpstr>What is Augmented Reality? Augmented reality is made up of the word “augment” which means to make something great by adding something to it.  So basically, augmented reality is a method by which we can alter our real world by adding some digital elements to it.  This is done by superimposing a digital image on the person’s current view thus it enhances the experience of reality. </vt:lpstr>
      <vt:lpstr> Augmented Reality VS Virtual Reality</vt:lpstr>
      <vt:lpstr>PowerPoint Presentation</vt:lpstr>
      <vt:lpstr>PowerPoint Presentation</vt:lpstr>
      <vt:lpstr>PowerPoint Presentation</vt:lpstr>
      <vt:lpstr>ORB</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Augmented Reality (AR)</dc:title>
  <cp:lastModifiedBy>Deepali Kumari</cp:lastModifiedBy>
  <cp:revision>1</cp:revision>
  <dcterms:modified xsi:type="dcterms:W3CDTF">2023-02-01T02:05:52Z</dcterms:modified>
</cp:coreProperties>
</file>